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8" r:id="rId13"/>
    <p:sldId id="269" r:id="rId14"/>
    <p:sldId id="273" r:id="rId15"/>
    <p:sldId id="271" r:id="rId16"/>
    <p:sldId id="272" r:id="rId17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FAE875-AC9B-4675-B520-7ED837CAB247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3E9612CC-7DF4-41A7-87F5-CF9E2A1D38BC}">
      <dgm:prSet phldrT="[Text]"/>
      <dgm:spPr>
        <a:solidFill>
          <a:srgbClr val="002060"/>
        </a:solidFill>
      </dgm:spPr>
      <dgm:t>
        <a:bodyPr/>
        <a:lstStyle/>
        <a:p>
          <a:r>
            <a:rPr lang="en-SG" dirty="0" smtClean="0"/>
            <a:t>USSA International Diploma in Sports Management</a:t>
          </a:r>
          <a:endParaRPr lang="en-SG" dirty="0"/>
        </a:p>
      </dgm:t>
    </dgm:pt>
    <dgm:pt modelId="{90AC1CB9-877F-4A27-8F64-4A35F21A1475}" type="parTrans" cxnId="{42411BBB-7885-4439-8234-EDD57A4CAD72}">
      <dgm:prSet/>
      <dgm:spPr/>
      <dgm:t>
        <a:bodyPr/>
        <a:lstStyle/>
        <a:p>
          <a:endParaRPr lang="en-SG"/>
        </a:p>
      </dgm:t>
    </dgm:pt>
    <dgm:pt modelId="{D4A7F822-E416-48EF-AB0F-1EA519CAF83A}" type="sibTrans" cxnId="{42411BBB-7885-4439-8234-EDD57A4CAD72}">
      <dgm:prSet/>
      <dgm:spPr/>
      <dgm:t>
        <a:bodyPr/>
        <a:lstStyle/>
        <a:p>
          <a:endParaRPr lang="en-SG"/>
        </a:p>
      </dgm:t>
    </dgm:pt>
    <dgm:pt modelId="{A064B3A3-9D97-4148-BF1A-D93FCC775374}">
      <dgm:prSet phldrT="[Text]"/>
      <dgm:spPr>
        <a:solidFill>
          <a:srgbClr val="002060"/>
        </a:solidFill>
      </dgm:spPr>
      <dgm:t>
        <a:bodyPr/>
        <a:lstStyle/>
        <a:p>
          <a:r>
            <a:rPr lang="en-SG" dirty="0" smtClean="0"/>
            <a:t>USSA International Diploma in Sports Coaching</a:t>
          </a:r>
          <a:endParaRPr lang="en-SG" dirty="0"/>
        </a:p>
      </dgm:t>
    </dgm:pt>
    <dgm:pt modelId="{D3142C92-A0DA-47DD-AAD1-0FA963F4C27C}" type="parTrans" cxnId="{F43E51D7-B29E-43A9-B6C2-220D3D5F7975}">
      <dgm:prSet/>
      <dgm:spPr/>
      <dgm:t>
        <a:bodyPr/>
        <a:lstStyle/>
        <a:p>
          <a:endParaRPr lang="en-SG"/>
        </a:p>
      </dgm:t>
    </dgm:pt>
    <dgm:pt modelId="{99AABE36-4B6F-4247-8203-43CAA798A165}" type="sibTrans" cxnId="{F43E51D7-B29E-43A9-B6C2-220D3D5F7975}">
      <dgm:prSet/>
      <dgm:spPr/>
      <dgm:t>
        <a:bodyPr/>
        <a:lstStyle/>
        <a:p>
          <a:endParaRPr lang="en-SG"/>
        </a:p>
      </dgm:t>
    </dgm:pt>
    <dgm:pt modelId="{334F87C8-9A91-45B3-910B-D1E71353831F}">
      <dgm:prSet phldrT="[Text]"/>
      <dgm:spPr>
        <a:solidFill>
          <a:srgbClr val="002060"/>
        </a:solidFill>
      </dgm:spPr>
      <dgm:t>
        <a:bodyPr/>
        <a:lstStyle/>
        <a:p>
          <a:r>
            <a:rPr lang="en-SG" dirty="0" smtClean="0"/>
            <a:t>USSA International Diploma in Sports and Exercise Science   (Sports Fitness)</a:t>
          </a:r>
          <a:endParaRPr lang="en-SG" dirty="0"/>
        </a:p>
      </dgm:t>
    </dgm:pt>
    <dgm:pt modelId="{E05E409E-C482-4B5B-9438-C2BA35482955}" type="parTrans" cxnId="{DAC4C065-0420-445C-87CB-22F162CBA883}">
      <dgm:prSet/>
      <dgm:spPr/>
      <dgm:t>
        <a:bodyPr/>
        <a:lstStyle/>
        <a:p>
          <a:endParaRPr lang="en-SG"/>
        </a:p>
      </dgm:t>
    </dgm:pt>
    <dgm:pt modelId="{6E6474BA-9D48-4E6C-BFDD-8B615D28884C}" type="sibTrans" cxnId="{DAC4C065-0420-445C-87CB-22F162CBA883}">
      <dgm:prSet/>
      <dgm:spPr/>
      <dgm:t>
        <a:bodyPr/>
        <a:lstStyle/>
        <a:p>
          <a:endParaRPr lang="en-SG"/>
        </a:p>
      </dgm:t>
    </dgm:pt>
    <dgm:pt modelId="{E6315AB8-74FE-4BC1-88A6-F9A05616CD42}" type="pres">
      <dgm:prSet presAssocID="{DBFAE875-AC9B-4675-B520-7ED837CAB247}" presName="Name0" presStyleCnt="0">
        <dgm:presLayoutVars>
          <dgm:dir/>
          <dgm:resizeHandles val="exact"/>
        </dgm:presLayoutVars>
      </dgm:prSet>
      <dgm:spPr/>
    </dgm:pt>
    <dgm:pt modelId="{B033F424-DBD1-4BE1-B9F9-321109CB5729}" type="pres">
      <dgm:prSet presAssocID="{DBFAE875-AC9B-4675-B520-7ED837CAB247}" presName="bkgdShp" presStyleLbl="alignAccFollowNode1" presStyleIdx="0" presStyleCnt="1"/>
      <dgm:spPr/>
    </dgm:pt>
    <dgm:pt modelId="{46A66992-C31D-4AF7-864A-9ADEF51E7037}" type="pres">
      <dgm:prSet presAssocID="{DBFAE875-AC9B-4675-B520-7ED837CAB247}" presName="linComp" presStyleCnt="0"/>
      <dgm:spPr/>
    </dgm:pt>
    <dgm:pt modelId="{02915BEA-92D6-4551-B5D7-A4ACA198859C}" type="pres">
      <dgm:prSet presAssocID="{3E9612CC-7DF4-41A7-87F5-CF9E2A1D38BC}" presName="compNode" presStyleCnt="0"/>
      <dgm:spPr/>
    </dgm:pt>
    <dgm:pt modelId="{5FB54C32-1A55-419F-AA1F-3586DCF11D6E}" type="pres">
      <dgm:prSet presAssocID="{3E9612CC-7DF4-41A7-87F5-CF9E2A1D38B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4EC7F4A-3C2D-4630-874F-742558619429}" type="pres">
      <dgm:prSet presAssocID="{3E9612CC-7DF4-41A7-87F5-CF9E2A1D38BC}" presName="invisiNode" presStyleLbl="node1" presStyleIdx="0" presStyleCnt="3"/>
      <dgm:spPr/>
    </dgm:pt>
    <dgm:pt modelId="{595F02A9-C330-4AD5-8800-3110DA23B330}" type="pres">
      <dgm:prSet presAssocID="{3E9612CC-7DF4-41A7-87F5-CF9E2A1D38BC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105A7BE-06DA-47EB-9417-148C3A2A791A}" type="pres">
      <dgm:prSet presAssocID="{D4A7F822-E416-48EF-AB0F-1EA519CAF83A}" presName="sibTrans" presStyleLbl="sibTrans2D1" presStyleIdx="0" presStyleCnt="0"/>
      <dgm:spPr/>
      <dgm:t>
        <a:bodyPr/>
        <a:lstStyle/>
        <a:p>
          <a:endParaRPr lang="en-SG"/>
        </a:p>
      </dgm:t>
    </dgm:pt>
    <dgm:pt modelId="{3077E571-FC17-4995-B5A0-2E4D2D7EECC5}" type="pres">
      <dgm:prSet presAssocID="{A064B3A3-9D97-4148-BF1A-D93FCC775374}" presName="compNode" presStyleCnt="0"/>
      <dgm:spPr/>
    </dgm:pt>
    <dgm:pt modelId="{11005A8A-7686-476E-9549-F287230CF47F}" type="pres">
      <dgm:prSet presAssocID="{A064B3A3-9D97-4148-BF1A-D93FCC77537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870E2C6-B0D3-47BB-B13E-3D9B0B350EE8}" type="pres">
      <dgm:prSet presAssocID="{A064B3A3-9D97-4148-BF1A-D93FCC775374}" presName="invisiNode" presStyleLbl="node1" presStyleIdx="1" presStyleCnt="3"/>
      <dgm:spPr/>
    </dgm:pt>
    <dgm:pt modelId="{6F4EA645-6DBD-4DC9-B2A2-BAEB599BB32F}" type="pres">
      <dgm:prSet presAssocID="{A064B3A3-9D97-4148-BF1A-D93FCC77537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612B5D7-0421-46E4-B643-881AB7BFAAA2}" type="pres">
      <dgm:prSet presAssocID="{99AABE36-4B6F-4247-8203-43CAA798A165}" presName="sibTrans" presStyleLbl="sibTrans2D1" presStyleIdx="0" presStyleCnt="0"/>
      <dgm:spPr/>
      <dgm:t>
        <a:bodyPr/>
        <a:lstStyle/>
        <a:p>
          <a:endParaRPr lang="en-SG"/>
        </a:p>
      </dgm:t>
    </dgm:pt>
    <dgm:pt modelId="{F3785A8A-8883-4268-BC51-FE79478C13A4}" type="pres">
      <dgm:prSet presAssocID="{334F87C8-9A91-45B3-910B-D1E71353831F}" presName="compNode" presStyleCnt="0"/>
      <dgm:spPr/>
    </dgm:pt>
    <dgm:pt modelId="{A399F8AD-A910-4182-B83D-53346E3E0E94}" type="pres">
      <dgm:prSet presAssocID="{334F87C8-9A91-45B3-910B-D1E71353831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15201FF-D21F-46D0-B377-E5CE006133B8}" type="pres">
      <dgm:prSet presAssocID="{334F87C8-9A91-45B3-910B-D1E71353831F}" presName="invisiNode" presStyleLbl="node1" presStyleIdx="2" presStyleCnt="3"/>
      <dgm:spPr/>
    </dgm:pt>
    <dgm:pt modelId="{4D2DB256-29A9-4896-AF13-3326046D2608}" type="pres">
      <dgm:prSet presAssocID="{334F87C8-9A91-45B3-910B-D1E71353831F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FE98CC6-E43C-476A-ACC8-8148AF113073}" type="presOf" srcId="{DBFAE875-AC9B-4675-B520-7ED837CAB247}" destId="{E6315AB8-74FE-4BC1-88A6-F9A05616CD42}" srcOrd="0" destOrd="0" presId="urn:microsoft.com/office/officeart/2005/8/layout/pList2"/>
    <dgm:cxn modelId="{A4509D3C-27F1-4ED7-94C9-A4D93BE83F7E}" type="presOf" srcId="{D4A7F822-E416-48EF-AB0F-1EA519CAF83A}" destId="{1105A7BE-06DA-47EB-9417-148C3A2A791A}" srcOrd="0" destOrd="0" presId="urn:microsoft.com/office/officeart/2005/8/layout/pList2"/>
    <dgm:cxn modelId="{8FBA83EB-B2B1-4953-B2FD-38123A8EF3D9}" type="presOf" srcId="{334F87C8-9A91-45B3-910B-D1E71353831F}" destId="{A399F8AD-A910-4182-B83D-53346E3E0E94}" srcOrd="0" destOrd="0" presId="urn:microsoft.com/office/officeart/2005/8/layout/pList2"/>
    <dgm:cxn modelId="{DAC4C065-0420-445C-87CB-22F162CBA883}" srcId="{DBFAE875-AC9B-4675-B520-7ED837CAB247}" destId="{334F87C8-9A91-45B3-910B-D1E71353831F}" srcOrd="2" destOrd="0" parTransId="{E05E409E-C482-4B5B-9438-C2BA35482955}" sibTransId="{6E6474BA-9D48-4E6C-BFDD-8B615D28884C}"/>
    <dgm:cxn modelId="{88A568D5-DAA0-4A9A-A3B6-1E73B1173930}" type="presOf" srcId="{99AABE36-4B6F-4247-8203-43CAA798A165}" destId="{C612B5D7-0421-46E4-B643-881AB7BFAAA2}" srcOrd="0" destOrd="0" presId="urn:microsoft.com/office/officeart/2005/8/layout/pList2"/>
    <dgm:cxn modelId="{113D31B7-CC2C-4242-8152-903DA8204AD6}" type="presOf" srcId="{A064B3A3-9D97-4148-BF1A-D93FCC775374}" destId="{11005A8A-7686-476E-9549-F287230CF47F}" srcOrd="0" destOrd="0" presId="urn:microsoft.com/office/officeart/2005/8/layout/pList2"/>
    <dgm:cxn modelId="{E9A8E9DA-2296-4328-88F7-4F96ED996BE3}" type="presOf" srcId="{3E9612CC-7DF4-41A7-87F5-CF9E2A1D38BC}" destId="{5FB54C32-1A55-419F-AA1F-3586DCF11D6E}" srcOrd="0" destOrd="0" presId="urn:microsoft.com/office/officeart/2005/8/layout/pList2"/>
    <dgm:cxn modelId="{F43E51D7-B29E-43A9-B6C2-220D3D5F7975}" srcId="{DBFAE875-AC9B-4675-B520-7ED837CAB247}" destId="{A064B3A3-9D97-4148-BF1A-D93FCC775374}" srcOrd="1" destOrd="0" parTransId="{D3142C92-A0DA-47DD-AAD1-0FA963F4C27C}" sibTransId="{99AABE36-4B6F-4247-8203-43CAA798A165}"/>
    <dgm:cxn modelId="{42411BBB-7885-4439-8234-EDD57A4CAD72}" srcId="{DBFAE875-AC9B-4675-B520-7ED837CAB247}" destId="{3E9612CC-7DF4-41A7-87F5-CF9E2A1D38BC}" srcOrd="0" destOrd="0" parTransId="{90AC1CB9-877F-4A27-8F64-4A35F21A1475}" sibTransId="{D4A7F822-E416-48EF-AB0F-1EA519CAF83A}"/>
    <dgm:cxn modelId="{47DD0123-D285-4E5A-AE7A-F48D8D728475}" type="presParOf" srcId="{E6315AB8-74FE-4BC1-88A6-F9A05616CD42}" destId="{B033F424-DBD1-4BE1-B9F9-321109CB5729}" srcOrd="0" destOrd="0" presId="urn:microsoft.com/office/officeart/2005/8/layout/pList2"/>
    <dgm:cxn modelId="{82C85649-16FA-49F7-95B0-64D093270BF5}" type="presParOf" srcId="{E6315AB8-74FE-4BC1-88A6-F9A05616CD42}" destId="{46A66992-C31D-4AF7-864A-9ADEF51E7037}" srcOrd="1" destOrd="0" presId="urn:microsoft.com/office/officeart/2005/8/layout/pList2"/>
    <dgm:cxn modelId="{7154650C-58D5-4540-B50C-25348A2C5F00}" type="presParOf" srcId="{46A66992-C31D-4AF7-864A-9ADEF51E7037}" destId="{02915BEA-92D6-4551-B5D7-A4ACA198859C}" srcOrd="0" destOrd="0" presId="urn:microsoft.com/office/officeart/2005/8/layout/pList2"/>
    <dgm:cxn modelId="{2CB7DA55-BE2D-4B9C-A8F1-34D058A8F61E}" type="presParOf" srcId="{02915BEA-92D6-4551-B5D7-A4ACA198859C}" destId="{5FB54C32-1A55-419F-AA1F-3586DCF11D6E}" srcOrd="0" destOrd="0" presId="urn:microsoft.com/office/officeart/2005/8/layout/pList2"/>
    <dgm:cxn modelId="{93F443CD-A1D3-46E3-AF4F-DF6E7D715627}" type="presParOf" srcId="{02915BEA-92D6-4551-B5D7-A4ACA198859C}" destId="{F4EC7F4A-3C2D-4630-874F-742558619429}" srcOrd="1" destOrd="0" presId="urn:microsoft.com/office/officeart/2005/8/layout/pList2"/>
    <dgm:cxn modelId="{DE459219-0034-4DEE-A763-768EBBF34648}" type="presParOf" srcId="{02915BEA-92D6-4551-B5D7-A4ACA198859C}" destId="{595F02A9-C330-4AD5-8800-3110DA23B330}" srcOrd="2" destOrd="0" presId="urn:microsoft.com/office/officeart/2005/8/layout/pList2"/>
    <dgm:cxn modelId="{B1C7CBBF-13F6-4E83-B1D3-197645A19FF2}" type="presParOf" srcId="{46A66992-C31D-4AF7-864A-9ADEF51E7037}" destId="{1105A7BE-06DA-47EB-9417-148C3A2A791A}" srcOrd="1" destOrd="0" presId="urn:microsoft.com/office/officeart/2005/8/layout/pList2"/>
    <dgm:cxn modelId="{E6F072CD-DF22-4997-9E22-DE10FFC01CFB}" type="presParOf" srcId="{46A66992-C31D-4AF7-864A-9ADEF51E7037}" destId="{3077E571-FC17-4995-B5A0-2E4D2D7EECC5}" srcOrd="2" destOrd="0" presId="urn:microsoft.com/office/officeart/2005/8/layout/pList2"/>
    <dgm:cxn modelId="{FFADD8F1-8E18-48CB-A690-8DD0B8DB1CA3}" type="presParOf" srcId="{3077E571-FC17-4995-B5A0-2E4D2D7EECC5}" destId="{11005A8A-7686-476E-9549-F287230CF47F}" srcOrd="0" destOrd="0" presId="urn:microsoft.com/office/officeart/2005/8/layout/pList2"/>
    <dgm:cxn modelId="{43E172EE-A361-41ED-BA9B-5D257CE5CA8C}" type="presParOf" srcId="{3077E571-FC17-4995-B5A0-2E4D2D7EECC5}" destId="{1870E2C6-B0D3-47BB-B13E-3D9B0B350EE8}" srcOrd="1" destOrd="0" presId="urn:microsoft.com/office/officeart/2005/8/layout/pList2"/>
    <dgm:cxn modelId="{0DDC49A7-0B6D-4ED4-985F-C653829E5117}" type="presParOf" srcId="{3077E571-FC17-4995-B5A0-2E4D2D7EECC5}" destId="{6F4EA645-6DBD-4DC9-B2A2-BAEB599BB32F}" srcOrd="2" destOrd="0" presId="urn:microsoft.com/office/officeart/2005/8/layout/pList2"/>
    <dgm:cxn modelId="{A3B3C16E-06BB-4594-95ED-F3F6CE880CA3}" type="presParOf" srcId="{46A66992-C31D-4AF7-864A-9ADEF51E7037}" destId="{C612B5D7-0421-46E4-B643-881AB7BFAAA2}" srcOrd="3" destOrd="0" presId="urn:microsoft.com/office/officeart/2005/8/layout/pList2"/>
    <dgm:cxn modelId="{2939004C-7789-460D-9787-AE5D15B3066A}" type="presParOf" srcId="{46A66992-C31D-4AF7-864A-9ADEF51E7037}" destId="{F3785A8A-8883-4268-BC51-FE79478C13A4}" srcOrd="4" destOrd="0" presId="urn:microsoft.com/office/officeart/2005/8/layout/pList2"/>
    <dgm:cxn modelId="{5736FABD-9F94-4A86-B67E-8EA25BCF0356}" type="presParOf" srcId="{F3785A8A-8883-4268-BC51-FE79478C13A4}" destId="{A399F8AD-A910-4182-B83D-53346E3E0E94}" srcOrd="0" destOrd="0" presId="urn:microsoft.com/office/officeart/2005/8/layout/pList2"/>
    <dgm:cxn modelId="{3377AC78-198B-4281-83D6-38C8B74D4A23}" type="presParOf" srcId="{F3785A8A-8883-4268-BC51-FE79478C13A4}" destId="{C15201FF-D21F-46D0-B377-E5CE006133B8}" srcOrd="1" destOrd="0" presId="urn:microsoft.com/office/officeart/2005/8/layout/pList2"/>
    <dgm:cxn modelId="{A123CD58-0B19-4679-8D85-CF126AB3F9F6}" type="presParOf" srcId="{F3785A8A-8883-4268-BC51-FE79478C13A4}" destId="{4D2DB256-29A9-4896-AF13-3326046D260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0E9361-EBB0-4EEE-ABD6-92287CE39EF2}" type="doc">
      <dgm:prSet loTypeId="urn:microsoft.com/office/officeart/2005/8/layout/hProcess11" loCatId="process" qsTypeId="urn:microsoft.com/office/officeart/2005/8/quickstyle/3d7" qsCatId="3D" csTypeId="urn:microsoft.com/office/officeart/2005/8/colors/accent3_5" csCatId="accent3" phldr="1"/>
      <dgm:spPr>
        <a:scene3d>
          <a:camera prst="perspectiveLeft" fov="3300000" zoom="91000">
            <a:rot lat="0" lon="1800000" rev="600000"/>
          </a:camera>
          <a:lightRig rig="threePt" dir="t">
            <a:rot lat="0" lon="0" rev="20640000"/>
          </a:lightRig>
        </a:scene3d>
      </dgm:spPr>
      <dgm:t>
        <a:bodyPr/>
        <a:lstStyle/>
        <a:p>
          <a:endParaRPr lang="en-SG"/>
        </a:p>
      </dgm:t>
    </dgm:pt>
    <dgm:pt modelId="{4B03E261-A055-44FE-A705-46077F9E34FC}">
      <dgm:prSet phldrT="[Text]"/>
      <dgm:spPr/>
      <dgm:t>
        <a:bodyPr/>
        <a:lstStyle/>
        <a:p>
          <a:r>
            <a:rPr lang="en-SG" dirty="0" smtClean="0"/>
            <a:t>USSA ISD</a:t>
          </a:r>
        </a:p>
        <a:p>
          <a:r>
            <a:rPr lang="en-SG" dirty="0" smtClean="0"/>
            <a:t>12mths</a:t>
          </a:r>
          <a:endParaRPr lang="en-SG" dirty="0"/>
        </a:p>
      </dgm:t>
    </dgm:pt>
    <dgm:pt modelId="{7D22E042-2AE6-4E71-A067-F6DBDE0E623A}" type="parTrans" cxnId="{0CED30F1-9C8C-461C-BE9E-26BF01360643}">
      <dgm:prSet/>
      <dgm:spPr/>
      <dgm:t>
        <a:bodyPr/>
        <a:lstStyle/>
        <a:p>
          <a:endParaRPr lang="en-SG"/>
        </a:p>
      </dgm:t>
    </dgm:pt>
    <dgm:pt modelId="{FD33DC2A-2323-4095-BDA2-DBB6289DEE3E}" type="sibTrans" cxnId="{0CED30F1-9C8C-461C-BE9E-26BF01360643}">
      <dgm:prSet/>
      <dgm:spPr/>
      <dgm:t>
        <a:bodyPr/>
        <a:lstStyle/>
        <a:p>
          <a:endParaRPr lang="en-SG"/>
        </a:p>
      </dgm:t>
    </dgm:pt>
    <dgm:pt modelId="{B6345D2B-EDB7-4D77-94D1-B1B05FD8C5B6}">
      <dgm:prSet phldrT="[Text]"/>
      <dgm:spPr/>
      <dgm:t>
        <a:bodyPr/>
        <a:lstStyle/>
        <a:p>
          <a:r>
            <a:rPr lang="en-SG" dirty="0" smtClean="0"/>
            <a:t>APSSB Advanced  Diploma Sports Management</a:t>
          </a:r>
        </a:p>
        <a:p>
          <a:r>
            <a:rPr lang="en-SG" dirty="0" smtClean="0"/>
            <a:t>8mths</a:t>
          </a:r>
        </a:p>
      </dgm:t>
    </dgm:pt>
    <dgm:pt modelId="{4DA430CF-7EE8-41EF-B60F-8F8C8AE0A4AE}" type="parTrans" cxnId="{1441C95E-973D-4356-939F-ED6CE3A00E20}">
      <dgm:prSet/>
      <dgm:spPr/>
      <dgm:t>
        <a:bodyPr/>
        <a:lstStyle/>
        <a:p>
          <a:endParaRPr lang="en-SG"/>
        </a:p>
      </dgm:t>
    </dgm:pt>
    <dgm:pt modelId="{6882F92D-AE5F-4449-8AB2-4F90CDCE30B5}" type="sibTrans" cxnId="{1441C95E-973D-4356-939F-ED6CE3A00E20}">
      <dgm:prSet/>
      <dgm:spPr/>
      <dgm:t>
        <a:bodyPr/>
        <a:lstStyle/>
        <a:p>
          <a:endParaRPr lang="en-SG"/>
        </a:p>
      </dgm:t>
    </dgm:pt>
    <dgm:pt modelId="{E4A19E80-0BF4-478A-BB78-3A15FCF5202A}">
      <dgm:prSet phldrT="[Text]"/>
      <dgm:spPr/>
      <dgm:t>
        <a:bodyPr/>
        <a:lstStyle/>
        <a:p>
          <a:r>
            <a:rPr lang="en-SG" dirty="0" smtClean="0"/>
            <a:t>University of Wolverhampton B.A. (Hons) Sports Management</a:t>
          </a:r>
        </a:p>
        <a:p>
          <a:r>
            <a:rPr lang="en-SG" dirty="0" smtClean="0"/>
            <a:t>12mth</a:t>
          </a:r>
          <a:endParaRPr lang="en-SG" dirty="0"/>
        </a:p>
      </dgm:t>
    </dgm:pt>
    <dgm:pt modelId="{52FE035B-42D0-437C-8409-9B28688F4241}" type="parTrans" cxnId="{75137A29-14F9-4B79-BFF9-1F715574A46A}">
      <dgm:prSet/>
      <dgm:spPr/>
      <dgm:t>
        <a:bodyPr/>
        <a:lstStyle/>
        <a:p>
          <a:endParaRPr lang="en-SG"/>
        </a:p>
      </dgm:t>
    </dgm:pt>
    <dgm:pt modelId="{3C13844C-04D6-4654-A71E-C3650D55D90A}" type="sibTrans" cxnId="{75137A29-14F9-4B79-BFF9-1F715574A46A}">
      <dgm:prSet/>
      <dgm:spPr/>
      <dgm:t>
        <a:bodyPr/>
        <a:lstStyle/>
        <a:p>
          <a:endParaRPr lang="en-SG"/>
        </a:p>
      </dgm:t>
    </dgm:pt>
    <dgm:pt modelId="{073EC689-62CC-4C0C-B871-B76952D7A562}">
      <dgm:prSet/>
      <dgm:spPr/>
      <dgm:t>
        <a:bodyPr/>
        <a:lstStyle/>
        <a:p>
          <a:r>
            <a:rPr lang="en-SG" dirty="0" smtClean="0"/>
            <a:t>Sheffield Hallam University</a:t>
          </a:r>
        </a:p>
        <a:p>
          <a:r>
            <a:rPr lang="en-SG" dirty="0" smtClean="0"/>
            <a:t>M.Sc. Sports Business Management</a:t>
          </a:r>
        </a:p>
        <a:p>
          <a:r>
            <a:rPr lang="en-SG" dirty="0" smtClean="0"/>
            <a:t>12mth</a:t>
          </a:r>
          <a:endParaRPr lang="en-SG" dirty="0"/>
        </a:p>
      </dgm:t>
    </dgm:pt>
    <dgm:pt modelId="{BDF3798D-3FBD-489E-B60C-EB8850CE3455}" type="parTrans" cxnId="{B7EE6BE9-479A-496E-AF49-AC294962B764}">
      <dgm:prSet/>
      <dgm:spPr/>
      <dgm:t>
        <a:bodyPr/>
        <a:lstStyle/>
        <a:p>
          <a:endParaRPr lang="en-SG"/>
        </a:p>
      </dgm:t>
    </dgm:pt>
    <dgm:pt modelId="{0F945474-CF64-4455-9B64-FA4893F8501A}" type="sibTrans" cxnId="{B7EE6BE9-479A-496E-AF49-AC294962B764}">
      <dgm:prSet/>
      <dgm:spPr/>
      <dgm:t>
        <a:bodyPr/>
        <a:lstStyle/>
        <a:p>
          <a:endParaRPr lang="en-SG"/>
        </a:p>
      </dgm:t>
    </dgm:pt>
    <dgm:pt modelId="{C9379D7B-6E86-4A7B-8BE5-14835A65E6DB}" type="pres">
      <dgm:prSet presAssocID="{FB0E9361-EBB0-4EEE-ABD6-92287CE39E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C3AC227B-9D67-4C5C-B6A4-0487CA0D1F02}" type="pres">
      <dgm:prSet presAssocID="{FB0E9361-EBB0-4EEE-ABD6-92287CE39EF2}" presName="arrow" presStyleLbl="bgShp" presStyleIdx="0" presStyleCnt="1"/>
      <dgm:spPr/>
      <dgm:t>
        <a:bodyPr/>
        <a:lstStyle/>
        <a:p>
          <a:endParaRPr lang="en-SG"/>
        </a:p>
      </dgm:t>
    </dgm:pt>
    <dgm:pt modelId="{EA33CD85-93D0-49F4-932C-84ED9BF6CF66}" type="pres">
      <dgm:prSet presAssocID="{FB0E9361-EBB0-4EEE-ABD6-92287CE39EF2}" presName="points" presStyleCnt="0"/>
      <dgm:spPr/>
      <dgm:t>
        <a:bodyPr/>
        <a:lstStyle/>
        <a:p>
          <a:endParaRPr lang="en-SG"/>
        </a:p>
      </dgm:t>
    </dgm:pt>
    <dgm:pt modelId="{F1110F05-B5EA-4E5A-8586-1A82395816FD}" type="pres">
      <dgm:prSet presAssocID="{4B03E261-A055-44FE-A705-46077F9E34FC}" presName="compositeA" presStyleCnt="0"/>
      <dgm:spPr/>
      <dgm:t>
        <a:bodyPr/>
        <a:lstStyle/>
        <a:p>
          <a:endParaRPr lang="en-SG"/>
        </a:p>
      </dgm:t>
    </dgm:pt>
    <dgm:pt modelId="{4E44BC8F-0D2D-44CA-A444-775490DB18BA}" type="pres">
      <dgm:prSet presAssocID="{4B03E261-A055-44FE-A705-46077F9E34FC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2BCD24C0-C169-4715-9EBA-8A96244D364C}" type="pres">
      <dgm:prSet presAssocID="{4B03E261-A055-44FE-A705-46077F9E34FC}" presName="circleA" presStyleLbl="node1" presStyleIdx="0" presStyleCnt="4"/>
      <dgm:spPr/>
      <dgm:t>
        <a:bodyPr/>
        <a:lstStyle/>
        <a:p>
          <a:endParaRPr lang="en-SG"/>
        </a:p>
      </dgm:t>
    </dgm:pt>
    <dgm:pt modelId="{15F1DD1A-7FB1-409C-8A8D-2DFDE3150B05}" type="pres">
      <dgm:prSet presAssocID="{4B03E261-A055-44FE-A705-46077F9E34FC}" presName="spaceA" presStyleCnt="0"/>
      <dgm:spPr/>
      <dgm:t>
        <a:bodyPr/>
        <a:lstStyle/>
        <a:p>
          <a:endParaRPr lang="en-SG"/>
        </a:p>
      </dgm:t>
    </dgm:pt>
    <dgm:pt modelId="{B522F3A1-6B58-4F7A-847E-EB23EDD01792}" type="pres">
      <dgm:prSet presAssocID="{FD33DC2A-2323-4095-BDA2-DBB6289DEE3E}" presName="space" presStyleCnt="0"/>
      <dgm:spPr/>
      <dgm:t>
        <a:bodyPr/>
        <a:lstStyle/>
        <a:p>
          <a:endParaRPr lang="en-SG"/>
        </a:p>
      </dgm:t>
    </dgm:pt>
    <dgm:pt modelId="{2878500B-AF6E-4C30-B7B6-58A40946AEA9}" type="pres">
      <dgm:prSet presAssocID="{B6345D2B-EDB7-4D77-94D1-B1B05FD8C5B6}" presName="compositeB" presStyleCnt="0"/>
      <dgm:spPr/>
      <dgm:t>
        <a:bodyPr/>
        <a:lstStyle/>
        <a:p>
          <a:endParaRPr lang="en-SG"/>
        </a:p>
      </dgm:t>
    </dgm:pt>
    <dgm:pt modelId="{DED3CC59-9846-450F-94B6-0DCAF11419B3}" type="pres">
      <dgm:prSet presAssocID="{B6345D2B-EDB7-4D77-94D1-B1B05FD8C5B6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522C3C60-5ABB-416A-909F-6B879B504B01}" type="pres">
      <dgm:prSet presAssocID="{B6345D2B-EDB7-4D77-94D1-B1B05FD8C5B6}" presName="circleB" presStyleLbl="node1" presStyleIdx="1" presStyleCnt="4"/>
      <dgm:spPr/>
      <dgm:t>
        <a:bodyPr/>
        <a:lstStyle/>
        <a:p>
          <a:endParaRPr lang="en-SG"/>
        </a:p>
      </dgm:t>
    </dgm:pt>
    <dgm:pt modelId="{7B866781-2181-4253-8B36-C0D992DD076D}" type="pres">
      <dgm:prSet presAssocID="{B6345D2B-EDB7-4D77-94D1-B1B05FD8C5B6}" presName="spaceB" presStyleCnt="0"/>
      <dgm:spPr/>
      <dgm:t>
        <a:bodyPr/>
        <a:lstStyle/>
        <a:p>
          <a:endParaRPr lang="en-SG"/>
        </a:p>
      </dgm:t>
    </dgm:pt>
    <dgm:pt modelId="{8D1528AA-87E6-45E3-89C4-46EEEA3F8763}" type="pres">
      <dgm:prSet presAssocID="{6882F92D-AE5F-4449-8AB2-4F90CDCE30B5}" presName="space" presStyleCnt="0"/>
      <dgm:spPr/>
      <dgm:t>
        <a:bodyPr/>
        <a:lstStyle/>
        <a:p>
          <a:endParaRPr lang="en-SG"/>
        </a:p>
      </dgm:t>
    </dgm:pt>
    <dgm:pt modelId="{E6744FD7-AD10-4060-810E-357468D082EE}" type="pres">
      <dgm:prSet presAssocID="{E4A19E80-0BF4-478A-BB78-3A15FCF5202A}" presName="compositeA" presStyleCnt="0"/>
      <dgm:spPr/>
      <dgm:t>
        <a:bodyPr/>
        <a:lstStyle/>
        <a:p>
          <a:endParaRPr lang="en-SG"/>
        </a:p>
      </dgm:t>
    </dgm:pt>
    <dgm:pt modelId="{57C84ADD-466B-4D52-9CD7-6529ECDC4ACF}" type="pres">
      <dgm:prSet presAssocID="{E4A19E80-0BF4-478A-BB78-3A15FCF5202A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72A0F34-5025-412C-86F3-048448D6C718}" type="pres">
      <dgm:prSet presAssocID="{E4A19E80-0BF4-478A-BB78-3A15FCF5202A}" presName="circleA" presStyleLbl="node1" presStyleIdx="2" presStyleCnt="4"/>
      <dgm:spPr/>
      <dgm:t>
        <a:bodyPr/>
        <a:lstStyle/>
        <a:p>
          <a:endParaRPr lang="en-SG"/>
        </a:p>
      </dgm:t>
    </dgm:pt>
    <dgm:pt modelId="{B4A612D6-043C-4793-A068-FEBF5CB8A9DF}" type="pres">
      <dgm:prSet presAssocID="{E4A19E80-0BF4-478A-BB78-3A15FCF5202A}" presName="spaceA" presStyleCnt="0"/>
      <dgm:spPr/>
      <dgm:t>
        <a:bodyPr/>
        <a:lstStyle/>
        <a:p>
          <a:endParaRPr lang="en-SG"/>
        </a:p>
      </dgm:t>
    </dgm:pt>
    <dgm:pt modelId="{C250B618-0C78-46C0-A7EB-8B8BEF32DE22}" type="pres">
      <dgm:prSet presAssocID="{3C13844C-04D6-4654-A71E-C3650D55D90A}" presName="space" presStyleCnt="0"/>
      <dgm:spPr/>
      <dgm:t>
        <a:bodyPr/>
        <a:lstStyle/>
        <a:p>
          <a:endParaRPr lang="en-SG"/>
        </a:p>
      </dgm:t>
    </dgm:pt>
    <dgm:pt modelId="{2860E295-C7AC-4786-A173-092CFB0F4583}" type="pres">
      <dgm:prSet presAssocID="{073EC689-62CC-4C0C-B871-B76952D7A562}" presName="compositeB" presStyleCnt="0"/>
      <dgm:spPr/>
      <dgm:t>
        <a:bodyPr/>
        <a:lstStyle/>
        <a:p>
          <a:endParaRPr lang="en-SG"/>
        </a:p>
      </dgm:t>
    </dgm:pt>
    <dgm:pt modelId="{896FEA62-1F22-40F5-B3F3-8618A699BC95}" type="pres">
      <dgm:prSet presAssocID="{073EC689-62CC-4C0C-B871-B76952D7A562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F2A1DDE-2BCB-4DD9-8D9B-A863D8C43014}" type="pres">
      <dgm:prSet presAssocID="{073EC689-62CC-4C0C-B871-B76952D7A562}" presName="circleB" presStyleLbl="node1" presStyleIdx="3" presStyleCnt="4"/>
      <dgm:spPr/>
      <dgm:t>
        <a:bodyPr/>
        <a:lstStyle/>
        <a:p>
          <a:endParaRPr lang="en-SG"/>
        </a:p>
      </dgm:t>
    </dgm:pt>
    <dgm:pt modelId="{3267110D-D748-4E7A-979E-AD82A527A112}" type="pres">
      <dgm:prSet presAssocID="{073EC689-62CC-4C0C-B871-B76952D7A562}" presName="spaceB" presStyleCnt="0"/>
      <dgm:spPr/>
      <dgm:t>
        <a:bodyPr/>
        <a:lstStyle/>
        <a:p>
          <a:endParaRPr lang="en-SG"/>
        </a:p>
      </dgm:t>
    </dgm:pt>
  </dgm:ptLst>
  <dgm:cxnLst>
    <dgm:cxn modelId="{1441C95E-973D-4356-939F-ED6CE3A00E20}" srcId="{FB0E9361-EBB0-4EEE-ABD6-92287CE39EF2}" destId="{B6345D2B-EDB7-4D77-94D1-B1B05FD8C5B6}" srcOrd="1" destOrd="0" parTransId="{4DA430CF-7EE8-41EF-B60F-8F8C8AE0A4AE}" sibTransId="{6882F92D-AE5F-4449-8AB2-4F90CDCE30B5}"/>
    <dgm:cxn modelId="{0CED30F1-9C8C-461C-BE9E-26BF01360643}" srcId="{FB0E9361-EBB0-4EEE-ABD6-92287CE39EF2}" destId="{4B03E261-A055-44FE-A705-46077F9E34FC}" srcOrd="0" destOrd="0" parTransId="{7D22E042-2AE6-4E71-A067-F6DBDE0E623A}" sibTransId="{FD33DC2A-2323-4095-BDA2-DBB6289DEE3E}"/>
    <dgm:cxn modelId="{ED41D83B-57ED-4C19-A8A7-AE0020B29026}" type="presOf" srcId="{073EC689-62CC-4C0C-B871-B76952D7A562}" destId="{896FEA62-1F22-40F5-B3F3-8618A699BC95}" srcOrd="0" destOrd="0" presId="urn:microsoft.com/office/officeart/2005/8/layout/hProcess11"/>
    <dgm:cxn modelId="{8DFC01DC-7F9F-42B5-BE70-1E5BD95C42FF}" type="presOf" srcId="{4B03E261-A055-44FE-A705-46077F9E34FC}" destId="{4E44BC8F-0D2D-44CA-A444-775490DB18BA}" srcOrd="0" destOrd="0" presId="urn:microsoft.com/office/officeart/2005/8/layout/hProcess11"/>
    <dgm:cxn modelId="{75137A29-14F9-4B79-BFF9-1F715574A46A}" srcId="{FB0E9361-EBB0-4EEE-ABD6-92287CE39EF2}" destId="{E4A19E80-0BF4-478A-BB78-3A15FCF5202A}" srcOrd="2" destOrd="0" parTransId="{52FE035B-42D0-437C-8409-9B28688F4241}" sibTransId="{3C13844C-04D6-4654-A71E-C3650D55D90A}"/>
    <dgm:cxn modelId="{B7EE6BE9-479A-496E-AF49-AC294962B764}" srcId="{FB0E9361-EBB0-4EEE-ABD6-92287CE39EF2}" destId="{073EC689-62CC-4C0C-B871-B76952D7A562}" srcOrd="3" destOrd="0" parTransId="{BDF3798D-3FBD-489E-B60C-EB8850CE3455}" sibTransId="{0F945474-CF64-4455-9B64-FA4893F8501A}"/>
    <dgm:cxn modelId="{6AD04EF0-4E35-4F5C-907D-5B08F0B1CE9B}" type="presOf" srcId="{B6345D2B-EDB7-4D77-94D1-B1B05FD8C5B6}" destId="{DED3CC59-9846-450F-94B6-0DCAF11419B3}" srcOrd="0" destOrd="0" presId="urn:microsoft.com/office/officeart/2005/8/layout/hProcess11"/>
    <dgm:cxn modelId="{9F1216C9-6773-4672-B151-F22D147DEA69}" type="presOf" srcId="{FB0E9361-EBB0-4EEE-ABD6-92287CE39EF2}" destId="{C9379D7B-6E86-4A7B-8BE5-14835A65E6DB}" srcOrd="0" destOrd="0" presId="urn:microsoft.com/office/officeart/2005/8/layout/hProcess11"/>
    <dgm:cxn modelId="{DA7A4DF5-3C1C-4F6F-82F3-A6FA7A6D6BF5}" type="presOf" srcId="{E4A19E80-0BF4-478A-BB78-3A15FCF5202A}" destId="{57C84ADD-466B-4D52-9CD7-6529ECDC4ACF}" srcOrd="0" destOrd="0" presId="urn:microsoft.com/office/officeart/2005/8/layout/hProcess11"/>
    <dgm:cxn modelId="{EB24F122-94FD-4D8D-BE7E-6D0E65FA9A85}" type="presParOf" srcId="{C9379D7B-6E86-4A7B-8BE5-14835A65E6DB}" destId="{C3AC227B-9D67-4C5C-B6A4-0487CA0D1F02}" srcOrd="0" destOrd="0" presId="urn:microsoft.com/office/officeart/2005/8/layout/hProcess11"/>
    <dgm:cxn modelId="{14CB1B5C-83BC-42E1-AB29-597E193DD3B2}" type="presParOf" srcId="{C9379D7B-6E86-4A7B-8BE5-14835A65E6DB}" destId="{EA33CD85-93D0-49F4-932C-84ED9BF6CF66}" srcOrd="1" destOrd="0" presId="urn:microsoft.com/office/officeart/2005/8/layout/hProcess11"/>
    <dgm:cxn modelId="{E5BD61D6-3D62-4F63-8FEB-3B26C7B650F3}" type="presParOf" srcId="{EA33CD85-93D0-49F4-932C-84ED9BF6CF66}" destId="{F1110F05-B5EA-4E5A-8586-1A82395816FD}" srcOrd="0" destOrd="0" presId="urn:microsoft.com/office/officeart/2005/8/layout/hProcess11"/>
    <dgm:cxn modelId="{28368DA2-9363-4DA8-8023-449E69B9DC30}" type="presParOf" srcId="{F1110F05-B5EA-4E5A-8586-1A82395816FD}" destId="{4E44BC8F-0D2D-44CA-A444-775490DB18BA}" srcOrd="0" destOrd="0" presId="urn:microsoft.com/office/officeart/2005/8/layout/hProcess11"/>
    <dgm:cxn modelId="{E35A56C0-0C30-4F7B-9EB8-85E258FB74BC}" type="presParOf" srcId="{F1110F05-B5EA-4E5A-8586-1A82395816FD}" destId="{2BCD24C0-C169-4715-9EBA-8A96244D364C}" srcOrd="1" destOrd="0" presId="urn:microsoft.com/office/officeart/2005/8/layout/hProcess11"/>
    <dgm:cxn modelId="{40D9A9D9-50BA-4A9F-AEDF-A528C820451E}" type="presParOf" srcId="{F1110F05-B5EA-4E5A-8586-1A82395816FD}" destId="{15F1DD1A-7FB1-409C-8A8D-2DFDE3150B05}" srcOrd="2" destOrd="0" presId="urn:microsoft.com/office/officeart/2005/8/layout/hProcess11"/>
    <dgm:cxn modelId="{D5451B12-EA52-47E5-9EFF-312C9D2E145D}" type="presParOf" srcId="{EA33CD85-93D0-49F4-932C-84ED9BF6CF66}" destId="{B522F3A1-6B58-4F7A-847E-EB23EDD01792}" srcOrd="1" destOrd="0" presId="urn:microsoft.com/office/officeart/2005/8/layout/hProcess11"/>
    <dgm:cxn modelId="{E98F6F74-D723-4A0E-8521-159F342B5D2E}" type="presParOf" srcId="{EA33CD85-93D0-49F4-932C-84ED9BF6CF66}" destId="{2878500B-AF6E-4C30-B7B6-58A40946AEA9}" srcOrd="2" destOrd="0" presId="urn:microsoft.com/office/officeart/2005/8/layout/hProcess11"/>
    <dgm:cxn modelId="{ADD6BE90-CB28-4DBA-82D1-4E31B9F076AA}" type="presParOf" srcId="{2878500B-AF6E-4C30-B7B6-58A40946AEA9}" destId="{DED3CC59-9846-450F-94B6-0DCAF11419B3}" srcOrd="0" destOrd="0" presId="urn:microsoft.com/office/officeart/2005/8/layout/hProcess11"/>
    <dgm:cxn modelId="{C916DF51-1627-4946-A481-0A2B7A320778}" type="presParOf" srcId="{2878500B-AF6E-4C30-B7B6-58A40946AEA9}" destId="{522C3C60-5ABB-416A-909F-6B879B504B01}" srcOrd="1" destOrd="0" presId="urn:microsoft.com/office/officeart/2005/8/layout/hProcess11"/>
    <dgm:cxn modelId="{AA82D13F-A21D-4AA6-B1EE-9D09B45C1660}" type="presParOf" srcId="{2878500B-AF6E-4C30-B7B6-58A40946AEA9}" destId="{7B866781-2181-4253-8B36-C0D992DD076D}" srcOrd="2" destOrd="0" presId="urn:microsoft.com/office/officeart/2005/8/layout/hProcess11"/>
    <dgm:cxn modelId="{6D4AA163-975B-448C-B08C-4CC820204964}" type="presParOf" srcId="{EA33CD85-93D0-49F4-932C-84ED9BF6CF66}" destId="{8D1528AA-87E6-45E3-89C4-46EEEA3F8763}" srcOrd="3" destOrd="0" presId="urn:microsoft.com/office/officeart/2005/8/layout/hProcess11"/>
    <dgm:cxn modelId="{901B20E3-F169-4B15-9A15-81A2819B4742}" type="presParOf" srcId="{EA33CD85-93D0-49F4-932C-84ED9BF6CF66}" destId="{E6744FD7-AD10-4060-810E-357468D082EE}" srcOrd="4" destOrd="0" presId="urn:microsoft.com/office/officeart/2005/8/layout/hProcess11"/>
    <dgm:cxn modelId="{B52E9036-B421-4B0A-ADAF-5892133F62C3}" type="presParOf" srcId="{E6744FD7-AD10-4060-810E-357468D082EE}" destId="{57C84ADD-466B-4D52-9CD7-6529ECDC4ACF}" srcOrd="0" destOrd="0" presId="urn:microsoft.com/office/officeart/2005/8/layout/hProcess11"/>
    <dgm:cxn modelId="{BC87003D-76DD-4D83-A331-626174D5419B}" type="presParOf" srcId="{E6744FD7-AD10-4060-810E-357468D082EE}" destId="{072A0F34-5025-412C-86F3-048448D6C718}" srcOrd="1" destOrd="0" presId="urn:microsoft.com/office/officeart/2005/8/layout/hProcess11"/>
    <dgm:cxn modelId="{30ED2158-3504-4BD0-97BD-BE6CD0A32A8E}" type="presParOf" srcId="{E6744FD7-AD10-4060-810E-357468D082EE}" destId="{B4A612D6-043C-4793-A068-FEBF5CB8A9DF}" srcOrd="2" destOrd="0" presId="urn:microsoft.com/office/officeart/2005/8/layout/hProcess11"/>
    <dgm:cxn modelId="{4B0C4F49-8470-4EB0-A9C1-B3992F95F35D}" type="presParOf" srcId="{EA33CD85-93D0-49F4-932C-84ED9BF6CF66}" destId="{C250B618-0C78-46C0-A7EB-8B8BEF32DE22}" srcOrd="5" destOrd="0" presId="urn:microsoft.com/office/officeart/2005/8/layout/hProcess11"/>
    <dgm:cxn modelId="{38426980-8113-471F-AC6A-43583A6EF649}" type="presParOf" srcId="{EA33CD85-93D0-49F4-932C-84ED9BF6CF66}" destId="{2860E295-C7AC-4786-A173-092CFB0F4583}" srcOrd="6" destOrd="0" presId="urn:microsoft.com/office/officeart/2005/8/layout/hProcess11"/>
    <dgm:cxn modelId="{A115403D-F94E-4611-8501-7377E80475AE}" type="presParOf" srcId="{2860E295-C7AC-4786-A173-092CFB0F4583}" destId="{896FEA62-1F22-40F5-B3F3-8618A699BC95}" srcOrd="0" destOrd="0" presId="urn:microsoft.com/office/officeart/2005/8/layout/hProcess11"/>
    <dgm:cxn modelId="{6E81FC7A-9EA9-48AD-8EB3-9BD04D1A5896}" type="presParOf" srcId="{2860E295-C7AC-4786-A173-092CFB0F4583}" destId="{6F2A1DDE-2BCB-4DD9-8D9B-A863D8C43014}" srcOrd="1" destOrd="0" presId="urn:microsoft.com/office/officeart/2005/8/layout/hProcess11"/>
    <dgm:cxn modelId="{B580B939-30BE-458E-98CA-BD96DB0D5C60}" type="presParOf" srcId="{2860E295-C7AC-4786-A173-092CFB0F4583}" destId="{3267110D-D748-4E7A-979E-AD82A527A11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3F424-DBD1-4BE1-B9F9-321109CB5729}">
      <dsp:nvSpPr>
        <dsp:cNvPr id="0" name=""/>
        <dsp:cNvSpPr/>
      </dsp:nvSpPr>
      <dsp:spPr>
        <a:xfrm>
          <a:off x="0" y="0"/>
          <a:ext cx="8229600" cy="203668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F02A9-C330-4AD5-8800-3110DA23B330}">
      <dsp:nvSpPr>
        <dsp:cNvPr id="0" name=""/>
        <dsp:cNvSpPr/>
      </dsp:nvSpPr>
      <dsp:spPr>
        <a:xfrm>
          <a:off x="246887" y="271557"/>
          <a:ext cx="2417445" cy="149356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54C32-1A55-419F-AA1F-3586DCF11D6E}">
      <dsp:nvSpPr>
        <dsp:cNvPr id="0" name=""/>
        <dsp:cNvSpPr/>
      </dsp:nvSpPr>
      <dsp:spPr>
        <a:xfrm rot="10800000">
          <a:off x="24688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900" kern="1200" dirty="0" smtClean="0"/>
            <a:t>USSA International Diploma in Sports Management</a:t>
          </a:r>
          <a:endParaRPr lang="en-SG" sz="1900" kern="1200" dirty="0"/>
        </a:p>
      </dsp:txBody>
      <dsp:txXfrm rot="10800000">
        <a:off x="321232" y="2036682"/>
        <a:ext cx="2268755" cy="2414934"/>
      </dsp:txXfrm>
    </dsp:sp>
    <dsp:sp modelId="{6F4EA645-6DBD-4DC9-B2A2-BAEB599BB32F}">
      <dsp:nvSpPr>
        <dsp:cNvPr id="0" name=""/>
        <dsp:cNvSpPr/>
      </dsp:nvSpPr>
      <dsp:spPr>
        <a:xfrm>
          <a:off x="2906077" y="271557"/>
          <a:ext cx="2417445" cy="149356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005A8A-7686-476E-9549-F287230CF47F}">
      <dsp:nvSpPr>
        <dsp:cNvPr id="0" name=""/>
        <dsp:cNvSpPr/>
      </dsp:nvSpPr>
      <dsp:spPr>
        <a:xfrm rot="10800000">
          <a:off x="290607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900" kern="1200" dirty="0" smtClean="0"/>
            <a:t>USSA International Diploma in Sports Coaching</a:t>
          </a:r>
          <a:endParaRPr lang="en-SG" sz="1900" kern="1200" dirty="0"/>
        </a:p>
      </dsp:txBody>
      <dsp:txXfrm rot="10800000">
        <a:off x="2980422" y="2036682"/>
        <a:ext cx="2268755" cy="2414934"/>
      </dsp:txXfrm>
    </dsp:sp>
    <dsp:sp modelId="{4D2DB256-29A9-4896-AF13-3326046D2608}">
      <dsp:nvSpPr>
        <dsp:cNvPr id="0" name=""/>
        <dsp:cNvSpPr/>
      </dsp:nvSpPr>
      <dsp:spPr>
        <a:xfrm>
          <a:off x="5565267" y="271557"/>
          <a:ext cx="2417445" cy="149356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9F8AD-A910-4182-B83D-53346E3E0E94}">
      <dsp:nvSpPr>
        <dsp:cNvPr id="0" name=""/>
        <dsp:cNvSpPr/>
      </dsp:nvSpPr>
      <dsp:spPr>
        <a:xfrm rot="10800000">
          <a:off x="5565267" y="2036682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rgbClr val="00206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900" kern="1200" dirty="0" smtClean="0"/>
            <a:t>USSA International Diploma in Sports and Exercise Science   (Sports Fitness)</a:t>
          </a:r>
          <a:endParaRPr lang="en-SG" sz="1900" kern="1200" dirty="0"/>
        </a:p>
      </dsp:txBody>
      <dsp:txXfrm rot="10800000">
        <a:off x="5639612" y="2036682"/>
        <a:ext cx="2268755" cy="2414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AC227B-9D67-4C5C-B6A4-0487CA0D1F02}">
      <dsp:nvSpPr>
        <dsp:cNvPr id="0" name=""/>
        <dsp:cNvSpPr/>
      </dsp:nvSpPr>
      <dsp:spPr>
        <a:xfrm>
          <a:off x="0" y="1357788"/>
          <a:ext cx="8229600" cy="1810384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4BC8F-0D2D-44CA-A444-775490DB18BA}">
      <dsp:nvSpPr>
        <dsp:cNvPr id="0" name=""/>
        <dsp:cNvSpPr/>
      </dsp:nvSpPr>
      <dsp:spPr>
        <a:xfrm>
          <a:off x="3706" y="0"/>
          <a:ext cx="1782946" cy="1810384"/>
        </a:xfrm>
        <a:prstGeom prst="rect">
          <a:avLst/>
        </a:prstGeom>
        <a:noFill/>
        <a:ln>
          <a:noFill/>
        </a:ln>
        <a:effectLst/>
        <a:scene3d>
          <a:camera prst="perspectiveLeft" fov="3300000" zoom="91000">
            <a:rot lat="0" lon="1800000" rev="600000"/>
          </a:camera>
          <a:lightRig rig="threePt" dir="t">
            <a:rot lat="0" lon="0" rev="2064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USSA ISD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12mths</a:t>
          </a:r>
          <a:endParaRPr lang="en-SG" sz="1300" kern="1200" dirty="0"/>
        </a:p>
      </dsp:txBody>
      <dsp:txXfrm>
        <a:off x="3706" y="0"/>
        <a:ext cx="1782946" cy="1810384"/>
      </dsp:txXfrm>
    </dsp:sp>
    <dsp:sp modelId="{2BCD24C0-C169-4715-9EBA-8A96244D364C}">
      <dsp:nvSpPr>
        <dsp:cNvPr id="0" name=""/>
        <dsp:cNvSpPr/>
      </dsp:nvSpPr>
      <dsp:spPr>
        <a:xfrm>
          <a:off x="668881" y="2036682"/>
          <a:ext cx="452596" cy="45259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D3CC59-9846-450F-94B6-0DCAF11419B3}">
      <dsp:nvSpPr>
        <dsp:cNvPr id="0" name=""/>
        <dsp:cNvSpPr/>
      </dsp:nvSpPr>
      <dsp:spPr>
        <a:xfrm>
          <a:off x="1875800" y="2715577"/>
          <a:ext cx="1782946" cy="1810384"/>
        </a:xfrm>
        <a:prstGeom prst="rect">
          <a:avLst/>
        </a:prstGeom>
        <a:noFill/>
        <a:ln>
          <a:noFill/>
        </a:ln>
        <a:effectLst/>
        <a:scene3d>
          <a:camera prst="perspectiveLeft" fov="3300000" zoom="91000">
            <a:rot lat="0" lon="1800000" rev="600000"/>
          </a:camera>
          <a:lightRig rig="threePt" dir="t">
            <a:rot lat="0" lon="0" rev="2064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APSSB Advanced  Diploma Sports Management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8mths</a:t>
          </a:r>
        </a:p>
      </dsp:txBody>
      <dsp:txXfrm>
        <a:off x="1875800" y="2715577"/>
        <a:ext cx="1782946" cy="1810384"/>
      </dsp:txXfrm>
    </dsp:sp>
    <dsp:sp modelId="{522C3C60-5ABB-416A-909F-6B879B504B01}">
      <dsp:nvSpPr>
        <dsp:cNvPr id="0" name=""/>
        <dsp:cNvSpPr/>
      </dsp:nvSpPr>
      <dsp:spPr>
        <a:xfrm>
          <a:off x="2540975" y="2036682"/>
          <a:ext cx="452596" cy="45259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C84ADD-466B-4D52-9CD7-6529ECDC4ACF}">
      <dsp:nvSpPr>
        <dsp:cNvPr id="0" name=""/>
        <dsp:cNvSpPr/>
      </dsp:nvSpPr>
      <dsp:spPr>
        <a:xfrm>
          <a:off x="3747893" y="0"/>
          <a:ext cx="1782946" cy="1810384"/>
        </a:xfrm>
        <a:prstGeom prst="rect">
          <a:avLst/>
        </a:prstGeom>
        <a:noFill/>
        <a:ln>
          <a:noFill/>
        </a:ln>
        <a:effectLst/>
        <a:scene3d>
          <a:camera prst="perspectiveLeft" fov="3300000" zoom="91000">
            <a:rot lat="0" lon="1800000" rev="600000"/>
          </a:camera>
          <a:lightRig rig="threePt" dir="t">
            <a:rot lat="0" lon="0" rev="2064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University of Wolverhampton B.A. (Hons) Sports Management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12mth</a:t>
          </a:r>
          <a:endParaRPr lang="en-SG" sz="1300" kern="1200" dirty="0"/>
        </a:p>
      </dsp:txBody>
      <dsp:txXfrm>
        <a:off x="3747893" y="0"/>
        <a:ext cx="1782946" cy="1810384"/>
      </dsp:txXfrm>
    </dsp:sp>
    <dsp:sp modelId="{072A0F34-5025-412C-86F3-048448D6C718}">
      <dsp:nvSpPr>
        <dsp:cNvPr id="0" name=""/>
        <dsp:cNvSpPr/>
      </dsp:nvSpPr>
      <dsp:spPr>
        <a:xfrm>
          <a:off x="4413068" y="2036682"/>
          <a:ext cx="452596" cy="45259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6FEA62-1F22-40F5-B3F3-8618A699BC95}">
      <dsp:nvSpPr>
        <dsp:cNvPr id="0" name=""/>
        <dsp:cNvSpPr/>
      </dsp:nvSpPr>
      <dsp:spPr>
        <a:xfrm>
          <a:off x="5619987" y="2715577"/>
          <a:ext cx="1782946" cy="1810384"/>
        </a:xfrm>
        <a:prstGeom prst="rect">
          <a:avLst/>
        </a:prstGeom>
        <a:noFill/>
        <a:ln>
          <a:noFill/>
        </a:ln>
        <a:effectLst/>
        <a:scene3d>
          <a:camera prst="perspectiveLeft" fov="3300000" zoom="91000">
            <a:rot lat="0" lon="1800000" rev="600000"/>
          </a:camera>
          <a:lightRig rig="threePt" dir="t">
            <a:rot lat="0" lon="0" rev="2064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Sheffield Hallam University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M.Sc. Sports Business Management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300" kern="1200" dirty="0" smtClean="0"/>
            <a:t>12mth</a:t>
          </a:r>
          <a:endParaRPr lang="en-SG" sz="1300" kern="1200" dirty="0"/>
        </a:p>
      </dsp:txBody>
      <dsp:txXfrm>
        <a:off x="5619987" y="2715577"/>
        <a:ext cx="1782946" cy="1810384"/>
      </dsp:txXfrm>
    </dsp:sp>
    <dsp:sp modelId="{6F2A1DDE-2BCB-4DD9-8D9B-A863D8C43014}">
      <dsp:nvSpPr>
        <dsp:cNvPr id="0" name=""/>
        <dsp:cNvSpPr/>
      </dsp:nvSpPr>
      <dsp:spPr>
        <a:xfrm>
          <a:off x="6285161" y="2036682"/>
          <a:ext cx="452596" cy="45259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FAF85B6-6402-4A0F-9C1B-7ACAAF3CAC91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0F8882F6-AADC-4BD5-996E-A69B0A948DD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01434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9686"/>
            <a:ext cx="1440160" cy="116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jshemingway.tripod.com/New_Folder/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4723"/>
            <a:ext cx="1430200" cy="120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ited States Sports Academy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324" y="2580828"/>
            <a:ext cx="4711424" cy="370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 rtlCol="0">
            <a:noAutofit/>
          </a:bodyPr>
          <a:lstStyle>
            <a:lvl1pPr>
              <a:defRPr sz="40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" y="209686"/>
            <a:ext cx="1440160" cy="116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solidFill>
            <a:srgbClr val="0070C0"/>
          </a:solid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517BEF-A8D3-4079-9270-25E613D35ACC}" type="datetimeFigureOut">
              <a:rPr lang="en-SG" smtClean="0"/>
              <a:t>22/1/2015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0F188C-22D9-4FC3-B5D2-F7DACCD54DA5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SG" sz="3600" dirty="0" smtClean="0"/>
              <a:t>United States Sports Academy</a:t>
            </a:r>
            <a:br>
              <a:rPr lang="en-SG" sz="3600" dirty="0" smtClean="0"/>
            </a:br>
            <a:r>
              <a:rPr lang="en-SG" sz="3600" dirty="0" smtClean="0"/>
              <a:t>International Sports Diploma</a:t>
            </a:r>
            <a:endParaRPr lang="en-SG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Mark Chay</a:t>
            </a:r>
          </a:p>
          <a:p>
            <a:r>
              <a:rPr lang="en-SG" dirty="0" smtClean="0"/>
              <a:t>Executive Director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3130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Module length is 6 weeks with minimum of 40 instructional hours per module</a:t>
            </a:r>
          </a:p>
          <a:p>
            <a:r>
              <a:rPr lang="en-SG" dirty="0" smtClean="0"/>
              <a:t>Classes are weekdays (Tuesday and Thursday)</a:t>
            </a:r>
          </a:p>
          <a:p>
            <a:pPr lvl="1"/>
            <a:r>
              <a:rPr lang="en-SG" dirty="0" smtClean="0"/>
              <a:t>4 hours of classes per day</a:t>
            </a:r>
          </a:p>
          <a:p>
            <a:r>
              <a:rPr lang="en-SG" dirty="0" smtClean="0"/>
              <a:t>Examination-based qualification</a:t>
            </a:r>
          </a:p>
          <a:p>
            <a:pPr lvl="1"/>
            <a:r>
              <a:rPr lang="en-SG" dirty="0" smtClean="0"/>
              <a:t>50 MCQ, Open book</a:t>
            </a:r>
          </a:p>
          <a:p>
            <a:r>
              <a:rPr lang="en-SG" dirty="0" smtClean="0"/>
              <a:t>Mentorship after successful completion of core and elective modules</a:t>
            </a:r>
          </a:p>
          <a:p>
            <a:r>
              <a:rPr lang="en-SG" dirty="0" smtClean="0"/>
              <a:t>Attainment of Diploma after successful completion of modules and mentorship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Structure:  Part-Time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58744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402832" cy="4525963"/>
          </a:xfrm>
        </p:spPr>
        <p:txBody>
          <a:bodyPr/>
          <a:lstStyle/>
          <a:p>
            <a:r>
              <a:rPr lang="en-SG" dirty="0" smtClean="0"/>
              <a:t>Partnership with the Asia Pacific School of Sports and Business</a:t>
            </a:r>
          </a:p>
          <a:p>
            <a:r>
              <a:rPr lang="en-SG" dirty="0" smtClean="0"/>
              <a:t>All USSA Diplomas apply and attain advanced standing in the Advanced Diploma in Sports Management course</a:t>
            </a:r>
            <a:endParaRPr lang="en-S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Articulation</a:t>
            </a:r>
            <a:endParaRPr lang="en-S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24743"/>
            <a:ext cx="364807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4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2253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ISA (USSA) – APSSB Partnership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53424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Non-Refundable Fees</a:t>
            </a:r>
            <a:endParaRPr lang="en-S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185722"/>
              </p:ext>
            </p:extLst>
          </p:nvPr>
        </p:nvGraphicFramePr>
        <p:xfrm>
          <a:off x="755576" y="1916832"/>
          <a:ext cx="756084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72608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Enrolment</a:t>
                      </a:r>
                      <a:r>
                        <a:rPr lang="en-SG" baseline="0" dirty="0" smtClean="0"/>
                        <a:t> Fee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dirty="0" smtClean="0"/>
                        <a:t>$160.50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Course</a:t>
                      </a:r>
                      <a:r>
                        <a:rPr lang="en-SG" baseline="0" dirty="0" smtClean="0"/>
                        <a:t> Fee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dirty="0" smtClean="0"/>
                        <a:t>$9,416.00</a:t>
                      </a:r>
                      <a:endParaRPr lang="en-S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Course</a:t>
                      </a:r>
                      <a:r>
                        <a:rPr lang="en-SG" baseline="0" dirty="0" smtClean="0"/>
                        <a:t> Material Fee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dirty="0" smtClean="0"/>
                        <a:t>$214.00</a:t>
                      </a:r>
                      <a:endParaRPr lang="en-S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Examination</a:t>
                      </a:r>
                      <a:r>
                        <a:rPr lang="en-SG" baseline="0" dirty="0" smtClean="0"/>
                        <a:t> Fee (internal)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dirty="0" smtClean="0"/>
                        <a:t>$107.00</a:t>
                      </a:r>
                      <a:endParaRPr lang="en-S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Examination</a:t>
                      </a:r>
                      <a:r>
                        <a:rPr lang="en-SG" baseline="0" dirty="0" smtClean="0"/>
                        <a:t> Fee (external)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dirty="0" smtClean="0"/>
                        <a:t>$1,712.00</a:t>
                      </a:r>
                      <a:endParaRPr lang="en-S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SG" b="1" dirty="0" smtClean="0"/>
                        <a:t>Total</a:t>
                      </a:r>
                      <a:endParaRPr lang="en-SG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SG" b="1" dirty="0" smtClean="0"/>
                        <a:t>$11,449.00</a:t>
                      </a:r>
                      <a:endParaRPr lang="en-SG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4725144"/>
            <a:ext cx="6340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*Instalment Payment of 6 instalments every 2 months  </a:t>
            </a:r>
          </a:p>
          <a:p>
            <a:r>
              <a:rPr lang="en-SG" dirty="0" smtClean="0"/>
              <a:t>*Each instalment is $</a:t>
            </a:r>
            <a:r>
              <a:rPr lang="en-SG" dirty="0" smtClean="0"/>
              <a:t>1,908.00</a:t>
            </a:r>
          </a:p>
          <a:p>
            <a:r>
              <a:rPr lang="en-SG" dirty="0" smtClean="0"/>
              <a:t>*Up to 95% WDA Funding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83871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SG" dirty="0"/>
              <a:t>ISA is committed to ensuring that all its educational products and services meet or exceed our students’ requirements. </a:t>
            </a:r>
          </a:p>
          <a:p>
            <a:pPr marL="109728" indent="0">
              <a:buNone/>
            </a:pPr>
            <a:endParaRPr lang="en-SG" dirty="0"/>
          </a:p>
          <a:p>
            <a:pPr marL="109728" indent="0">
              <a:buNone/>
            </a:pPr>
            <a:r>
              <a:rPr lang="en-SG" dirty="0"/>
              <a:t>Our philosophy is one of continual improvement emphasizing quality at the core in all that we do.</a:t>
            </a:r>
          </a:p>
          <a:p>
            <a:endParaRPr lang="en-S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Our Commitment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8451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SG" dirty="0" smtClean="0"/>
              <a:t>Mark Chay</a:t>
            </a:r>
          </a:p>
          <a:p>
            <a:pPr marL="109728" indent="0">
              <a:buNone/>
            </a:pPr>
            <a:r>
              <a:rPr lang="en-SG" dirty="0" smtClean="0"/>
              <a:t>Executive Director</a:t>
            </a:r>
          </a:p>
          <a:p>
            <a:pPr marL="109728" indent="0">
              <a:buNone/>
            </a:pPr>
            <a:r>
              <a:rPr lang="en-SG" dirty="0" smtClean="0"/>
              <a:t>International Sports Academy</a:t>
            </a:r>
          </a:p>
          <a:p>
            <a:pPr marL="109728" indent="0">
              <a:buNone/>
            </a:pPr>
            <a:endParaRPr lang="en-SG" dirty="0" smtClean="0"/>
          </a:p>
          <a:p>
            <a:pPr marL="109728" indent="0">
              <a:buNone/>
            </a:pPr>
            <a:r>
              <a:rPr lang="en-SG" dirty="0" smtClean="0"/>
              <a:t>E	:	mark_chay@isa.edu.sg</a:t>
            </a:r>
          </a:p>
          <a:p>
            <a:pPr marL="109728" indent="0">
              <a:buNone/>
            </a:pPr>
            <a:r>
              <a:rPr lang="en-SG" dirty="0" smtClean="0"/>
              <a:t>		ussa@isa.edu.sg</a:t>
            </a:r>
          </a:p>
          <a:p>
            <a:pPr marL="109728" indent="0">
              <a:buNone/>
            </a:pPr>
            <a:r>
              <a:rPr lang="en-SG" dirty="0" smtClean="0"/>
              <a:t>T	:	8222 0615/ 6423 0668</a:t>
            </a:r>
          </a:p>
          <a:p>
            <a:pPr marL="109728" indent="0">
              <a:buNone/>
            </a:pPr>
            <a:r>
              <a:rPr lang="en-SG" dirty="0" smtClean="0"/>
              <a:t>A	:	12 Prince Edward Road, </a:t>
            </a:r>
          </a:p>
          <a:p>
            <a:pPr marL="109728" indent="0">
              <a:buNone/>
            </a:pPr>
            <a:r>
              <a:rPr lang="en-SG" dirty="0"/>
              <a:t>	</a:t>
            </a:r>
            <a:r>
              <a:rPr lang="en-SG" dirty="0" smtClean="0"/>
              <a:t>	Bestway Building Podium B, #01-02</a:t>
            </a:r>
          </a:p>
          <a:p>
            <a:pPr marL="109728" indent="0">
              <a:buNone/>
            </a:pPr>
            <a:r>
              <a:rPr lang="en-SG" dirty="0" smtClean="0"/>
              <a:t>		Singapore 079212</a:t>
            </a:r>
            <a:endParaRPr lang="en-S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Contact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8128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47664" y="2420888"/>
            <a:ext cx="6120680" cy="1512168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SG" sz="8000" dirty="0" smtClean="0"/>
              <a:t>Thank </a:t>
            </a:r>
            <a:r>
              <a:rPr lang="en-SG" sz="8000" dirty="0" smtClean="0"/>
              <a:t>you</a:t>
            </a:r>
            <a:endParaRPr lang="en-SG" sz="8000" dirty="0"/>
          </a:p>
        </p:txBody>
      </p:sp>
    </p:spTree>
    <p:extLst>
      <p:ext uri="{BB962C8B-B14F-4D97-AF65-F5344CB8AC3E}">
        <p14:creationId xmlns:p14="http://schemas.microsoft.com/office/powerpoint/2010/main" val="19596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739760"/>
          </a:xfrm>
        </p:spPr>
        <p:txBody>
          <a:bodyPr/>
          <a:lstStyle/>
          <a:p>
            <a:r>
              <a:rPr lang="en-SG" dirty="0" smtClean="0"/>
              <a:t>America’s Sports University</a:t>
            </a:r>
          </a:p>
          <a:p>
            <a:pPr lvl="1"/>
            <a:r>
              <a:rPr lang="en-SG" dirty="0" smtClean="0"/>
              <a:t>ISD, B.S.S., M.S.S., </a:t>
            </a:r>
            <a:r>
              <a:rPr lang="en-SG" dirty="0" err="1" smtClean="0"/>
              <a:t>Ed.D</a:t>
            </a:r>
            <a:r>
              <a:rPr lang="en-SG" dirty="0" smtClean="0"/>
              <a:t>. in Sport Management</a:t>
            </a:r>
          </a:p>
          <a:p>
            <a:r>
              <a:rPr lang="en-SG" dirty="0" smtClean="0"/>
              <a:t>Regionally Accredited by the SACSCC</a:t>
            </a:r>
          </a:p>
          <a:p>
            <a:r>
              <a:rPr lang="en-SG" dirty="0" smtClean="0"/>
              <a:t>Graduated students from over 112 countries</a:t>
            </a:r>
          </a:p>
          <a:p>
            <a:r>
              <a:rPr lang="en-SG" dirty="0" smtClean="0"/>
              <a:t>Distinguished Alumni include  Lynn Wheeler, Mike Vollmer</a:t>
            </a:r>
          </a:p>
          <a:p>
            <a:pPr marL="109728" indent="0">
              <a:buNone/>
            </a:pPr>
            <a:endParaRPr lang="en-S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Introduction to USSA</a:t>
            </a:r>
            <a:endParaRPr lang="en-SG" dirty="0"/>
          </a:p>
        </p:txBody>
      </p:sp>
      <p:sp>
        <p:nvSpPr>
          <p:cNvPr id="4" name="AutoShape 2" descr="data:image/jpeg;base64,/9j/4AAQSkZJRgABAQAAAQABAAD/2wCEAAkGBxQTEhUUEhQVFRUXGBgZGRcWGRgXGBoaGRgWFxcYHBcZHiggGB0lGxcaIjEhJSkrLi4uGB8zODMsNygtLisBCgoKDg0OGhAQGi8kHyUsLCwsLCwsLCwsLCwsLCwsLCwsLCwsLCwsLCwsLCwsLCwsLCwsLCwsLCwsLCwsLCwsN//AABEIALEBHAMBIgACEQEDEQH/xAAcAAABBQEBAQAAAAAAAAAAAAAFAQIDBAYABwj/xABFEAABAgQDBQYEAwUECgMAAAABAhEAAyExBBJBBSJRYXEGEzKBkfChscHRQlLhFCNykvEVFjNiB0NTY4KTosLS4nODsv/EABkBAAMBAQEAAAAAAAAAAAAAAAABAgMEBf/EACgRAAICAgICAgICAgMAAAAAAAABAhEDIRIxE0EEUSJhFDKRwUJxgf/aAAwDAQACEQMRAD8AF4UNKz5gkklTEJ5ljSvlSJFpUtO6UpdrNrXKL6erwyZgZxKRQpapBZmYgCl3DOXvaKmNSsKlEJSgpmE5SoHMMp3v4gx4R2tOMao8203phGbPEtAqFKpR/mw0gTOlKnFM1su4xLUDEqBHHi0DMWirZhrV2oQKkadDF1CVZUpAAAFqM5DB3FN6kc7zSlaa6LUK2Qz1bxILgtldjuswakVZeUuHqfzZWIvEsiSGZilYAdIFja2oq8OXgA+84OS3Ah2breOdwd8jWx8pwACXypJSoHiw8yBFvZePVLKjMqnfLM9aZeusRy0JWKMMiApZPAs4YCJZuGWmWKBJUqrmt3AH1i4RlGXKJEqeg4naCP3aSE5l0UKAgsXp/FBNMscB6fpGLwLhs1yfE7uapUx+vEcxG0krcDS178uken8bM5p8jmyQ4lqVKHAegidMocB6CFQmkPTHSZUKJafyj0ENMtPAegh7w0iAKGZU8B6CEyDgPQQ8y4YpMMBQlPAeghe7TwHpCIEPEADe7TwHpHd2ngPSHvHQgGd2ngPSHCUngPSFeFhgd3SeA9BDDJTwHoIkeOMAEXcj8o9BC9yOA9IkBhzwAVzKHAekd3Y4D0ESqjgmACMS08B6QhSngPSJssRrTAAzIOA9BHZBwHoId3JhFS1CFaAYoJ4D0iFYHAegiVIctFbaGJlyUlS1N1v0A1hOSXY6sdkHAekVcWkOKC3LiYF4jtRLDBAKnD8PIUvFOX2iCnK0gFyGOmoFucc0/l4k+zSOKb9GiS+v6Rl9rSFyZhUGUhTlrEOQGc8zpxieZtVQmkywoAneCqjMEg0PlEOIx5WoKVaoABHDUOxDs45aRhk+TCardouOKUXoZjklBCTUKB0BszpJGri7xXISUgZiCSwUHJLl2AazgB+sNWsTZiUOlCiLlq8fDdzaIJi05gxqh0ijWHI0r8o4pzd80tG8V6Y+YZqErC0Kyh85IN9N7UDhbnDMROfJlGVkgXdwAM5qaFstDSL87aClyFhU6bmS2UAbpJIUUkX1u/KBiJKBMcBZQAMqDl4B3KaeL4CCc41p9lomlbQINWBJS7h3YEB9FNQtblSHqxIykLWo5LByXzPQki5+0RzlJAJYKLMCAxzFq+sRYGWoozJZ0EEk0AzFtSyjV2jPySdJBxDBkrSoAA5Zac5ANMzUBN7txZtInwU1S5gR3gO8layDelgBRgw8zFH+1ShC00zKJTdltSpa711EDJchWYmyqBIJANd56co1WZR2ieFpnqktTiHiMNsDbypajLmJUQ/VhanG3xjaYTEJW2VQOagDh/S8eph+THIvo5J43F0TCFMSrksKgxBG6kmRTEeOeHJUIXNFWKhqYkhghXgEOIhsc8cIQCR0SAQuWHYERhBDyIbAArxxMJCQALDhCIlkw/uSITaKoaTDXiQoMVsTMCBmNg1epA+sJyQqLaZxESKxQaojN4Xa2eaA26pIYciHBJF3fyiPtXi1S5LozByAWGhLeJqRk5x4uS9FqLtIH7S7QKQqZZhmSKB8z0o9aRlsTiUrZUxRrZJJJBcawT2hjSwlzEJKrlS3zOoOCGFgIoKlJQymC3cuapAcu6SxBodNRWPKyZPI/wCx1Rio+irhQnMx8QNVaMBbkf6QxZCSQTlbRj+sMRj1fhBSkOWA149RCjbBP4QwoHv5+cctNs22FjiJs8MhNBmJJBsoMFUapDk9Yty9kuQgkkAuTmYJ3Tu1vx847FrMoJlhAAUA6gwzPupezVI9REeNK0AhQDlazQvXM2h/rHW8kYf2VmW3/UpoSZRSsnvCqpR4WFAkBYNifdIt7PxXeTDJmIBlqLgpGUyy5U3MNRzFdeHUUsXDFieFaD4w/EYwywlQuF3DJJFCalibmvziYZoydPr6G01v2WO5RImmUopXbKXbNmcghq8PMGAqsYErIYqDFTAjnQ9eUXNprC5wVmVMlCocEqDguHN2NIC7QxAKkgJyDKxFjqS9jr8YiUYu6LjfssGeoJdT0DhNUtmA0uXGU306xNhFpBajk1c24iKi0FQSEg3dmIFKDhQX84tysGl6tQ2NCTVgS4LFoyaK0Xgt+BAdyAHIs3mflE2BVLCx3iRMShvFmIqk0cai/lrAxAIcvYgMLDzgicMoJS5AQWB1sCq3QP6RCTXQmOmTs1JRJAO6A5Ifi9VMCNYr/wBorlkKRQ2SSMrK/F58o79hdsuZOoABJrXQu5r0iLE4NSV3DAnM9A5clnNb6QKNJyDTNv2O7SlIl4ebLzlSvESQoFR1ejVfSNftGWlNQBHlOCxqpZBlqKWqKEh2uT0g5s/tZMXMCFpCgVMFIvWz6Xju+J8hLUmYZY/SNQqOhL1vHCPbRxWLDhDDCiEwHtDgIYIeIQDo5o54QwANJhGhxhsOwOywgEOjhAwJJUxonTi+Qiq0dliWgtlxWJBDGMj2xx6EZATXM7EX0D8naNJLRGY7a7EXMWiYApUtKXX+VCUmtebv1EYZ21B8TbErezH4PFMQApk3BFBU14Vo0RYrGKKsxW1GG9mokOBrxgdNJzKS3hSQGdzZXG7QLUaUL/OPH2ztUAz+1lanclnI3nJYEgPyh2ExaiGLKcDQ2LvV62gWjEq5kBPFiAOvyggEgGWU1AQMzOEksd1z4qtUc4XH2yqoqz1JQnKKrzAudBbK3F39IWR3jUSogk1AP2i7tHBo7nvcqkqUsAVdJYkqLM4ozecSSpRCRkGdLAglINw5FjrFwihN6Dk/HKXQlJuSUpG8agC1dGHxpFMrLAAqFFPeiWFS3hDRbnbLmApyoYnep4SzqYFt5i9H1bkOnyjKG+heZYJZYUHcqVeho6aEV4UglCTf5f5ITS6IRJKUpISWVncKSSC9UqBNRl4ni+oipiJNwQtINnSWcMRvkMSx5Qc2WlakhRzJQ6Qyju1DDxEucxqFQ+bjhLUyiQsKY1JCtLnhwtFvDDt6J5v0AhhwmWFBRyhTPcZmdnFi0VMdi0Z8xGfMCkilQGsovWz9YvbTxyZ6CZstOdlJSQnKRRwolN3I6MdbxmcRg1JZzmegKQaUDg0jOUYxemaxd7YTO0iFEoLUUA50VRnDW0ifDTAQ1t11FVy9TW1/rAqWpgAAS9gx0YP6/KCsmUpIqdKhqgVofUxhOytIUzUJDitQClWo5NEqtrnMgmWkS5eZWR1FKnGVOZDs4dx0jsPLBbMkEjeGjPQX1tFadOlu6gooJqkAB8r5Ukizvxh4puMiWPE7vEKWmZMACgMg3SCXLkg2YkXs0Wkb6R3cspQkeNSs1gfFTK7udNIgkYSbPYYWSwD0cMA9VHMd0XAd3q1oLyOyhABxJUCUm1RmrlQlKSQVBjU8aCOyOKU9+jNySKcrCTFpAQlQUA6lEgJJJ3QnjQExfwPZueFo75O4VAEoIKhfxADjEMnaoyZZktIluxSkqK0qJIFSQTujpW4izs7aaJU9K1GakFmQSauKFSVGgatDFLFjW2Q5S3RuJEsJSEpsAwhVQ8B7R2WPYVVo4aIxEiUiESiHhMDAUJjskOELWEMaEQuWHiFeECI1iGplEuwNA59iDGydmFakqI3bvxY2jW92GZhWObJ8ng6SOnHgc0edBMT4fDFXKD+L7OAAlCi9Sx+QOkBVEihcEXGsaRzKfRnLG4PZZTgUi5hDhEaH5RTUesLm5mBp/YWiVeHbnFDa2D76SuWWBUKEjMAdCxvFpU5g5UAKVPMsL8zAXGdpky8QJKjQhNQ1FEs5rZhpETaSqQ0vaPNO2Gw04VYlJKlk75mKKRvF91hUDKBevrGaAaujs/OPXv8ASNhSqSF7xCVJcB2cEsWBHEhw50F3Hn+OnJRMIVLQtHcoQChKUgBQLKWyVATDmJqb9GjizY6kduOVoBBCnBNKkB6MWo9PpF1K8ocCtLiuoa9NYiw2C7w5iSJYIDmtWs/QXhkhioIUpID1XoBrYOq3t45mr0Wxy5qSk5iQrT7E6QUn4t1qKFMlxRKiB4Q9jUu9YH7SXLSViUFMrwFQCX8LnKDu1BaliIso2ii3coU34lVUX3qlNNWpoBFpUTJaPWpeIlTUpWVDoVWNCzAsTT7RS7Q46T+zqOeWVFByPV34AV4x59jNo/uxlChvA/5W6Bqg/CIUYhJGYkBR3hUMOL/bnFy+fJwpxRzx+Pu7CWH2m8tKN8gMSCTvKJLvXlSIZkjMC6iNeQrzvAqXilEnKzBiTWnOlojTtJTsS9x1JMccnOT2zpUEugktX7wSwxI8T/l4hqNW2kXZctTEIAOU14i2h934QOwswKS8sB9apKiw6uAL+UV5e00pK7hTEApAJc0c14RMYbpjpluXuzCJKd7VOUuCDbm9TCS8eTldLX3j+KvAClD0gbInnM4Ucxs9HowOoi2vGLUkJUfCDUc7h9Y1koCphPDEFyqp6fe0OmYETGS43lgOf6AC0DMKFOQFULUepZtfKC8qSXYVok0I1v1pf9Ywa3a6GyLMrCgqSTLZwVJWk1oDyNvhFHGbaM3KkkqAzF3KlOS7Em9Y1+A2pLzBKpSciBcp71ZYABKAt8oJL0AFIN4zs7KxMoZkJlzGBORIBS4cJI6ER6GLHyX4S/8ADnlNLtGcwnbHKkJxMgUABJSzgM24Utd+ET4/tTh1I/d4fOCwJZkuz5XTeDOyOy7IXLxISsfgUlSswAdr6g1i7hezOHQkJUFTCCSSshy7XAsWAHlzjqjDK41Zk3jTsH7B7Spmg97llgMxctwZtOkHcHiEzUBaC6S7eRIt5QHx/Y+UsfuyUXPnWrgPyq9AINbLwykSkIXlzJDHJaNcTyxfGe19mU+NWiXLChESNDmjfkZojCY7LEohwELkVREBFlOBWUhTUPu0cgVg7JXugWpGWTI10a48afY/ZklkgVAGkEpc0Gj2itJlgiBG2+1WEwZKVzHmf7OWM6+jCieqiBHBkavZ3QXFaNHmitNkyrqCTzLGPKttf6RMRNdMhIkI/MWXN6udxHorrBrstt2YJMvvVKmg3zOpYIJq91DXLfgdIy8kU6s04ykujWzdmSTvAEcnYekRY7DoUkMlm4Bj0iaTiEqSFJIKTYix09iGrmvpHTGT+zBxX0YntnsVU2RZYSlQUyFJSS4KQ7lmBUFFyKAx5PiscUKQxKihPid0M+UFi7Cj3LknSPoDa2K7uVMmBnQhSg7aB9SOEfO/aTGS1ze8koVKStIKkqIuqu61kcNb1pEZpNtMUI1o0u2e2qxKRLSkKUUZZhmJCgXQGUFPU1FOMYbEYdQAm5ClEwkJYUVlJCjQ8RFjBF8wUhS0JCqDwpV+EniHakR4qQvxkboyoS5AykJqAgWepPWtTETm32aQio9EC8acpQLUL+vJ9WrFdKSaRKfCWSaEOoOwJFATbSGSZqUuFB/m/wDWMyqCEzDq7glTUBIchwHszOkF7an4GMXJYSxLQgASpYJFcysoKlFSQQouWd9G0hMDh1KwM5TkrD3lqWFIQknxlgkpyvmuz6F4Zh9lkoSpM5wtKVNmQnKSAVJZSk2L6CNor2RJ6KcyckFiSbdGrTqYqYxQJGRChms/VqVMW5eyFlBmKZCUg+JkuwegoTy4xXlYlKFgo1S2ZqgsXLdY41GitFKTJKpndqdNasxIOhqbPBDAy1S1JmALWli5CApgp01BdNX1PxYRVxM6ZuZrpq9HLF/OLez9q4hKlBJG/uqzgZd5k1dgNGOjCLuxtk0ybklZUpGfxFQpcsaDSwiiqVMSoTA4U4OZJqDZ6VEana3fJSJWIlIlgZUhUsDKhJUVaD8RSdekVUz0oTugLFS1OdQ50eIb46Fsz6pRLOKkuFWVwbzMaLZGyQUuoqJD50pKUqu5LqcKS2bmDo1YGzUhSwpCKA+GmV9dacWgthMRkSykhy5JqlRTlAbMLDpC5ILZYXsGcnLlQZhWCpCZZlzDlBDgZFZnD1ASTFVEskhyUkMGZiC1Q1GI1eOk7RmAJEtSk3ILklLl1F6V5xPs3HHEYlHf77/u3LJNAQh1NoWqasIT4yVICFM0gqcEC1NfWxdhG07ETCe8BcszkDdBFGJ/Eu/oIHzdiy1zSMGoLEt1KSssoFLukKNFh7HkYXs5tAyZwCgRLL5wOlSA1wr5mNfjyWOdyMskeSo3qUCHhCecVMBPVNUvcKUJYJUTVRq7DgKecXu4MewpqStM43GvQ3u0x3diHjDnlC/s5h3+wr9DO6TC5BEM/FS0rCFTEJWRRJUMzVLt5H6PASb2k3mTKmECpcMojKomhYBme5o8Zyyxj2y1H9GgCBzhe7EUjtnDhOYzpYDPvHLcA2NzUUFdIA7S7bpFJEsq/wA8x0p8keI+eXziXmildlRxOXo16UBNTpqaADiTwgTtHt1Jl0lvOVbcIEsdZhof+EKjzzaG1J0//GmFQ/L4UDogU9XPOBGO2vLlUUSVcA5P6RyZPkcnSR148HHs1W1e1uKnuDM7uWf9XKdLj/MvxK9QOUAUgAMAAOAp8BFfBYrvEBYDO9HexaJnjlbb7N0kuhxMHcL2jlSP2eVNOULlFefQHvZyCDy3BAAmBXbdDy8Gr/JOT/LOUv5TYnipaKjKnZ7HgMcUkqlkKSoBWV91V6uHY0G8PMGIf78h2MhY6LQfm0ePdlu1k7CkD/El6oV1uFaGPRNnYcKEwmjpYC/ievI29Y6vi/inyMfk/lTjr7D2O2mMRLUju5yXcOFS+jECYMw5HjHmqewmKVPA7tKUnMELBTloFKS7PagJIGkb+dNKFpNCFpeirkWNQ4oRGg2RNzyya+IjzofrHU8cZxUkcccrjNxPJR2X7nCTBPSgTUzdwLORSpaUmiR4fFvV0F9IyE3HZxvzGEtP7tOXMFFwclAzcSdOMejf6UdtJnJ/Z5eUpSyjMqreBIKQxawY0NQba+Uzk1u/P6xyzq9HVDfZpP7yJ7qUmXLCAmYZipbHuyv8NCXUmjsbGzRUxM98plokpdkHu8wUW3CQMzBJLF91RI0EB0JDh7UezRZnYwjdZkjQcWFeVonk2VRo09qlIBCShTyFySJiKgqQAtbpG86n3dHBMBsLjpmRKUmiRlAYUqTw4k+sV8SEunK6gEgm1H/CWNak84dgkum9iRYQ1IhxSC/aLDKXOWqYslXeKe6mALC5OgGpilOyNuZQaciaB6eUSYifMW6MhzPZmID0p1IiSVhQlJDO1Sp/Vo5XL9hTK2GQsqCSOSSdIs4zALKMoYkGunxeK4lq7zdKlBn3akcaGL8vEtMZAJKdaO2jjSE/spJsReHmyghE1lOpX48wYA0qKFy/DWCGHwS0oSUygpkuQQkjeSbNyc6mkDcWvOpwCkgHeNAOb8o1myNpCWhClJlqUkAJUta2AH+UBIPm8Xalt6BRkwbLw/eS+8SMo3XSK1PhqQ9Q0U5mGWmYTMSU2Ynlo3GoNot43GspS0FABLsjwgk0YOWSPnEeFxq1nKVrXUqBy1JYPRniGk90Pg0MSlO8nLu6kcSOP2iHEySU7gy1zDQ06G5Ji1NQ2YqSptac6xFNUoFspNrXvQX1jPfoCXZO0FyyCSoGgYqKbNw4xsNk4BM+VmlolKXmJUTNmBb1YbqfDzjC4vBHMy05FvbXiLXHPlGk7HbQGHxASoumaAgkmjjwm1P1hqbQRSbpmv2bhsQglAMmUzEhImTaFRN1rDF3JprEk7CYw2xaR0kinIOT6wQlj96r+BPzVD8biESkla1EDyc8gGqYv+Tk6TOjwY66M3tHGYvClKhO74KJBTMSAkUozOfiIqzO2s/hh0niyz81iAnana6pygDQB2BYt15mAC1GwpTQAVPSOvGss425HNklji6SDu0dpd+p5kwKLk7oS4/yvU5RoNHPGK0zGjLkK1lILsxuzOWSHLQLmEvle1IRVVU8ov8AjfciP5CXURMLOCkhQd+b5hyraLSakDnAuUrIp/wlgeuh+kFcNLzKSk0zKAfg5AeOfJHg6Nsc+StBX+707gn1/SM52r7MzUkTFlCE+G5JepsBG0l9n8oUEz5oBzAjdIq41FLxndu4dWE7tCZq5gU6iFkmgIAqD19IwjPfZvOD49FDY2FUiUhLE0JBY1BJNItPFiTNzEHKUqc+NkueNqjyDcYYrGEuAWVVwGctwJYWEDyu+jm56GFPEsTa9QelvhFDtPhlzMNhylJOWdiUm1HRhVC/UwVKAQCdfPzBGta+cSYdYmASywQlZUVMTVQSlxV65QGbz0gWSnY1OzKYPs7icne9yvu2Kip02Fy2Z2pwj07Zk10JORIyoQKCpNyTx0ECJskqlFP7RMSCkpLBZSGFRQuzcWG8ItbHBMtJzZXA8gkVMU5W9M3/ABeKTZemrBBJAB41pWluZhuP23Nw8hkB0KUCVpKkrqAMoANQQDXpwhSAF03w9SPExYUqBrxgd2jlKQhAmhQSSqiCCqgFdQ9Y05TitMwjg3tX/ox+25velSv3oCvzJJVapVSr3fXWMz+znMU1fSl3trSNsrAmcT+zZ0qSlyFEElhVmHDRoy+0cOpClJU7EuTxIfkGhRntjcOINRfp70ixNUFgEqDl8zioN73N/hEAlULO72H6RyA5Yv8AJvWNRDbefl8oJYSYnLQkcevKByV2AAvpc8ucF8LISB4VVPIaAGnUGKiTI0uy9miY7rG4knMliTSgJNnIEU8fhn3t4pzJQkWBLgGl/ODqJksAgAhNd0Baujlt4jjFbEyQoAIC0CtAm9GBLtXWOPGk3vo0nF1oDylLU6EJAZWVwFMCNDzFok/ZBLUA9X8ta1ETbNkKSohBXu0Y5CCSKlsz3i/icKVCoD9R9I3XiimZ8Mj6QG2rlVLZKm05mraecO79SUpUWHQP0Hp8opbVk5FqAS+QAkvYF2ETTSqYEskg+Tcy2aMv+ug4v2T47HzCkJzMk+IADMQ+g1hMCiaFk5zXMKNVjUM1X5RXmSFAnM4FQx6itDwh2HSXIQSC4IZgDQ1rGin9hx+jcbIx0uao0AUlLZSLh+DVcwK2snLiG/EoE8KjdYUr+kWtk7CxS0ZkiYBb/ESix5KBMCtv7PmycRL71JJKSoZl5yWU18xP4qh4ic4z/EvwyirbHTFA0WASztydr3JhcMvKoHNYgJFbggj31hVqWgJMxHdIUkKStOUlmBoHJS4IoW8URSMCtYKg4StVGaigWrWldYx4kh5fa3FomqmGWhSSMuViGAObMS7h3aINobdVPIWrMXslKVEJHAMOV4FqnFClqmoZKFBBI1PhL8eXWLeIx6SlASAossZUaFKsu6LMWBDlxm1vFxVFxn9sqKQVFylV3qG6XiJOEU7lJf8A4b8bxQxHaRCCQULcUPh+8RJ7Uv4ZZ81AfIGNllyeivFjCqcEsF2Gt1WfoDHJwZDklApxJbjoNIDTO0y9JSf5yfoIpYjtJNUCMiQ/BzD8mZi8eJeiWcolw4bppprBnZ00gIVchj1IrGPVjl8vSNPgFbiekLJy/wCQ4qK60ayb2sULSM3/ANgH/ZGV2ztxc3ECZ3Rl5QAAVBVn5cTwiy9Iqz5Ll4xSiukauba2cjaRZWg/K1KgDll6hqwPnYw5Sl6KIOr+lxF5ckFOgbVnbmwvAuZJGYgKCgD4wDwDGtR0vFJI5pKgtsycpSVM7AJSKUo+bxDhTjbrHTsapKMqTupUASKJBVat7AsHaKyZ0oBQqbFIJVvOK5nPEOxMQYoKspKQ4SbFWd828kl2pduUChszXZptn7XXLZ6krch8oDOXoHSS4twjSbDAXJRopJU/HJvJINWDvHn2FXqvdCA29Q0oANdeVrRpeyWOYlKzQ3pW59sYhLizXG09M1eKSJYSsgZS5Fz4SEueRI1gP27xmYShLAU6iHJCQ/Bz/DBjaU5PdqcUVRKbgAb2Uch8YD/sMmchCJpOUnjlqxpXmbQZMv8AXX6OjHFxtJ97MRs3b0wTAZUs944SEmoLqAKCOdqVBiHtqFpxk5KqHNUAkpcpSpxyrHq2I2PhZMz9pyolql3IScpdkg5UDxWALGPKu3WLlzcZNmSlBSV92QQxtKloI/mSaRpjactEzi62AZk4lQJq2vu8di1uskMCeBvStjzhhSQ9NOA6PEcbnOSIUwp5wRwkw5WLU5DgDWlTWBSRaCuEQEggkX5jQUrDQpGtOOLZmPIP+kQY7axlgbr14/pEuMRkSliF/wADk6s4IDQC2sVlKjkUAwuLAR58Fbo7ZZFQ5XaJQJKZSATq5fhyi5OxuNSQCmSl0hYLsGJYVKoz2AkFYJLsBo31EMm45S1upyA4AqWFo6+CMXkfphCZi15zmbvFFIUUkFLEABgOR4wQM4D61GkZ1CqHj/SJZiiECgrW4flSG49EWFztFIckua87xd2HtSSFFaikFKXGcG9qDU1PpGPKFcD6RKhC2LBWj8PP4QnBNByo942L2gw5kSj3yTmcAO6ndRYgOxjMduNqyZk6UuWtC8iC5yhRBK0kNma7F+DR5clDC/0H6xbmZ+7fQHRuXnGSxJO7Knl5KjVqXKmEd4lWUpqCpmDlgKu1LdIlxcuVnQJa1gsCADupN1OS1HbnfiIxQx5y5aFi7EA11+UEtkYk5tCS9SOHyHLpDcGjOzULngIBm0Mw5i2m+CQxFym1bpaGYVMpTqKS4yqCicpd1Bk9AAfKK6prgtUgUS4tZnFNeMD8Ti1BZejMwATbS5u+sZ2SyvtXY01alqTlUM13bVtddTFbZGxit1KISkakFROm6keKtPN7PGg2FOM6ZlQ5U1k5jXoASNOUPOIZZSQ5S7j7OAdOEV5JVRafs6X2cwik/wCNOCsrgZEA2JYgqJFj8IDTOzRQSygo/mLpHRjyOsXsViFKTmRLWCpeV0jN8L24RxxjICQ6y1QWDVGhqPMRMZTXsrkmCMPsGrTFACpGUgqNeDNBZSJclIcqLMGcV+FIdOlzFhCkysxFSFACtnCnA10EUpmGxCCD3aiKOA5USP4T9Ytty7ZndMKBKSAx9aP096RXxeHUpJ7tSHdiCoPziKcmYsUkzkkMQ6RlfUXb1iKRJxKlErQrQBwgBncuXfpEpDeRsqJ7xLy1XD0zAN5iK82UuXVSaEuPCqz3EHMRLmqU/dZlAABWZANCNQQYp43ZMxSiUoTU5qrToLM8aKQXoCqxAYu7vbzq7xMjGI/KQWAFXD6kv8hEp7PzvyJPPOn7xyOzM/8AKjpnD+hIjS4/ZNF/AhIq7uLXHGubhBPYk4JnJdZYH8VuHGkDZOx5yad2QbZkrQWtxJiHG7MxBUB3SyAbio0+EYtX7HF0z03HqzpQpJfLRgRV258orShLE7KrKo94CAztlYu/JTBtGjJ7OkzEMyVjiWOluloIIzBVETBetOr1cxnCVaZo8jb0bz+0EDMZgDOaEA+EneYjjCYjDyZshe5LyjMsgoBRmAJzKSls7VjBYgTiDlFXbeUKjm5tyhyFz0sEgJDFwFcTpX6Qi/KC9r7ElrkKmoMtG+lk7wcL5uSwL00jNYrAJTLCkly7E6lx6UjcmWplAAOQzZhXpcCKGI2QJmVS05FA1SkoY1JepYFz8I1hkS0zJtMw0kVB59fdYKYB8pog11d7DnBL+6q0lLb6TcuARozZmV5QZwuxhl3ksfLgKxr5Y2ZyY3+7KjedM8m+bxEvshm/GqvGv2jUCb9+ELn5xyc2ijIHsTdpn/SR/wBxiaX2LFHWebfQxqRNb+sO7zlD8svsDOTOyktxlJDNc1I4VBEWJfZ5IDKOY8yU00G7aDmeFEw+wYl5GwAmJ2AhZLpFtJih0/DFf+6MshwqYk/xZvmBGlKz7/rHZj7eDyNAZhHY9OUjvFseQ+8Pldkwlv3hLAioSQx6xoiuOfn79IXlYARfZtJappwSkfQxOjYMkEKyJzMzsAaa0Sz84KKXCCbBzYA9WxpdiD0BDaWGltIj/sCUfzN1Hra/OCvedPWE7wwuTEyDZ+DEhYmSlFKwGdhZmYhq+cVBsVGdayVFSySomrvejUHIQSE0+/6R3eH20HJh6oHnYkohilw7i4Y8mIiJPZ2SCSlwTqCxHTdLQXzn2P1jsx4P75Q+b+xApWwkarm/zn/xhqdhIH+snfz/APrBfNxDe+sJm6e/ODm/sYLTsNH+0nfz/pCf3flO5VNJ/wDk+wgqT099YXNq3xH3g8jAEq7PyiLzf5/sI4dnpX+9/wCYo+sFsw1f35w1xB5GCBCuzkj/AHn86h9YUdnJIsZv86/vBUqHKFBFWEHkY6BX9gS/zTf+Yr6xy9hp0mTh/wAf3SYJg8viITMP09mF5GFAlWxX/wBfO9Zb/wD4jhsY6z5h692fkmCnlDSqH5HQqYOGyljw4hQ6oSr6iFVs2Zf9oHnL/wDeLz84Qnn8IXMVFEYCcD/jI/5ZH/fDlYWb+eWf5wItV5/COPMQc39BxKow0380v/q/rEqJcxvwHzV9oVavL1+sIjFI1I/mH3i4S2KS0T5jr9YUe3jgluHoPvCNy48vnGVlkgf23pDlI5ejfeI0j3ThD36e/KFYDjK90+sL3bfeI0k8m98YVJvRvj8hAIez8/OsKEQ1I4tDgbWPw+jQDFy9Tq0NMv2/3h2V+Hw+cNCeg00hCO7swgl8m84cR/QfCEb7Q7ChoHQef6w709+cNCBx8oeluEKwoTMOIhCvp78okYaO3vnDTLF/fpDChpme/Yh9Dw+J+kRvp7/SEHQ/GACRIHH4QrPrDKezC6UannCGOytx8ocEczEXfVpCCd7YtBQDynoffSGKSeXqYUzKWasN7w+wYKFZ0cU9YRUw8/jDSstV4Y9jgDp61+0LXnDM59/pDQroPj8oQbJSDy9+cNY9PKGjmRHK6/aGM5q+L4D7UiOaSLKHn+gh7iGrUOHvpAmPRUXNf8KlUuLfSAWNxBBOTO2oJ8rEwdxUsl2A9LfGAuPwK3D103CzdXNo1g0S2DU7UmoBqznUAw+TtBanJCTW+UxS2hhFINVJPBiD6sIXBPlub8OQjsxxX0Zz6PQcRb0+sSan3pCx0ecaDlfUREv8Pl9I6OhIbH6ef2h406H5R0dDJHSf/H6RwuPesdHQDFPiHvSGQkdCAVd/Iw7WEjoYCG8MTfz+sdHRI0TJ0hBb0jo6GgGr16w8WHT6R0dDEMFvf+WHS7eUdHQARD6QpunpHR0AmLL096GFNj5/KOjoBEP2MRnxeX0jo6EUKrxHpCHX3pHR0MBU38vpHaHy+Yjo6AYi4bw96mOjoSEhi7e+JgTtq/vgY6Oi49kvoAr16Q7D2PX6COjo9HGR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5" name="AutoShape 4" descr="data:image/jpeg;base64,/9j/4AAQSkZJRgABAQAAAQABAAD/2wCEAAkGBxQTEhUUEhQVFRUXGBgZGRcWGRgXGBoaGRgWFxcYHBcZHiggGB0lGxcaIjEhJSkrLi4uGB8zODMsNygtLisBCgoKDg0OGhAQGi8kHyUsLCwsLCwsLCwsLCwsLCwsLCwsLCwsLCwsLCwsLCwsLCwsLCwsLCwsLCwsLCwsLCwsN//AABEIALEBHAMBIgACEQEDEQH/xAAcAAABBQEBAQAAAAAAAAAAAAAFAQIDBAYABwj/xABFEAABAgQDBQYEAwUECgMAAAABAhEAAyExBBJBBSJRYXEGEzKBkfChscHRQlLhFCNykvEVFjNiB0NTY4KTosLS4nODsv/EABkBAAMBAQEAAAAAAAAAAAAAAAABAgMEBf/EACgRAAICAgICAgICAgMAAAAAAAABAhEDIRIxE0EEUSJhFDKRwUJxgf/aAAwDAQACEQMRAD8AF4UNKz5gkklTEJ5ljSvlSJFpUtO6UpdrNrXKL6erwyZgZxKRQpapBZmYgCl3DOXvaKmNSsKlEJSgpmE5SoHMMp3v4gx4R2tOMao8203phGbPEtAqFKpR/mw0gTOlKnFM1su4xLUDEqBHHi0DMWirZhrV2oQKkadDF1CVZUpAAAFqM5DB3FN6kc7zSlaa6LUK2Qz1bxILgtldjuswakVZeUuHqfzZWIvEsiSGZilYAdIFja2oq8OXgA+84OS3Ah2breOdwd8jWx8pwACXypJSoHiw8yBFvZePVLKjMqnfLM9aZeusRy0JWKMMiApZPAs4YCJZuGWmWKBJUqrmt3AH1i4RlGXKJEqeg4naCP3aSE5l0UKAgsXp/FBNMscB6fpGLwLhs1yfE7uapUx+vEcxG0krcDS178uken8bM5p8jmyQ4lqVKHAegidMocB6CFQmkPTHSZUKJafyj0ENMtPAegh7w0iAKGZU8B6CEyDgPQQ8y4YpMMBQlPAeghe7TwHpCIEPEADe7TwHpHd2ngPSHvHQgGd2ngPSHCUngPSFeFhgd3SeA9BDDJTwHoIkeOMAEXcj8o9BC9yOA9IkBhzwAVzKHAekd3Y4D0ESqjgmACMS08B6QhSngPSJssRrTAAzIOA9BHZBwHoId3JhFS1CFaAYoJ4D0iFYHAegiVIctFbaGJlyUlS1N1v0A1hOSXY6sdkHAekVcWkOKC3LiYF4jtRLDBAKnD8PIUvFOX2iCnK0gFyGOmoFucc0/l4k+zSOKb9GiS+v6Rl9rSFyZhUGUhTlrEOQGc8zpxieZtVQmkywoAneCqjMEg0PlEOIx5WoKVaoABHDUOxDs45aRhk+TCardouOKUXoZjklBCTUKB0BszpJGri7xXISUgZiCSwUHJLl2AazgB+sNWsTZiUOlCiLlq8fDdzaIJi05gxqh0ijWHI0r8o4pzd80tG8V6Y+YZqErC0Kyh85IN9N7UDhbnDMROfJlGVkgXdwAM5qaFstDSL87aClyFhU6bmS2UAbpJIUUkX1u/KBiJKBMcBZQAMqDl4B3KaeL4CCc41p9lomlbQINWBJS7h3YEB9FNQtblSHqxIykLWo5LByXzPQki5+0RzlJAJYKLMCAxzFq+sRYGWoozJZ0EEk0AzFtSyjV2jPySdJBxDBkrSoAA5Zac5ANMzUBN7txZtInwU1S5gR3gO8layDelgBRgw8zFH+1ShC00zKJTdltSpa711EDJchWYmyqBIJANd56co1WZR2ieFpnqktTiHiMNsDbypajLmJUQ/VhanG3xjaYTEJW2VQOagDh/S8eph+THIvo5J43F0TCFMSrksKgxBG6kmRTEeOeHJUIXNFWKhqYkhghXgEOIhsc8cIQCR0SAQuWHYERhBDyIbAArxxMJCQALDhCIlkw/uSITaKoaTDXiQoMVsTMCBmNg1epA+sJyQqLaZxESKxQaojN4Xa2eaA26pIYciHBJF3fyiPtXi1S5LozByAWGhLeJqRk5x4uS9FqLtIH7S7QKQqZZhmSKB8z0o9aRlsTiUrZUxRrZJJJBcawT2hjSwlzEJKrlS3zOoOCGFgIoKlJQymC3cuapAcu6SxBodNRWPKyZPI/wCx1Rio+irhQnMx8QNVaMBbkf6QxZCSQTlbRj+sMRj1fhBSkOWA149RCjbBP4QwoHv5+cctNs22FjiJs8MhNBmJJBsoMFUapDk9Yty9kuQgkkAuTmYJ3Tu1vx847FrMoJlhAAUA6gwzPupezVI9REeNK0AhQDlazQvXM2h/rHW8kYf2VmW3/UpoSZRSsnvCqpR4WFAkBYNifdIt7PxXeTDJmIBlqLgpGUyy5U3MNRzFdeHUUsXDFieFaD4w/EYwywlQuF3DJJFCalibmvziYZoydPr6G01v2WO5RImmUopXbKXbNmcghq8PMGAqsYErIYqDFTAjnQ9eUXNprC5wVmVMlCocEqDguHN2NIC7QxAKkgJyDKxFjqS9jr8YiUYu6LjfssGeoJdT0DhNUtmA0uXGU306xNhFpBajk1c24iKi0FQSEg3dmIFKDhQX84tysGl6tQ2NCTVgS4LFoyaK0Xgt+BAdyAHIs3mflE2BVLCx3iRMShvFmIqk0cai/lrAxAIcvYgMLDzgicMoJS5AQWB1sCq3QP6RCTXQmOmTs1JRJAO6A5Ifi9VMCNYr/wBorlkKRQ2SSMrK/F58o79hdsuZOoABJrXQu5r0iLE4NSV3DAnM9A5clnNb6QKNJyDTNv2O7SlIl4ebLzlSvESQoFR1ejVfSNftGWlNQBHlOCxqpZBlqKWqKEh2uT0g5s/tZMXMCFpCgVMFIvWz6Xju+J8hLUmYZY/SNQqOhL1vHCPbRxWLDhDDCiEwHtDgIYIeIQDo5o54QwANJhGhxhsOwOywgEOjhAwJJUxonTi+Qiq0dliWgtlxWJBDGMj2xx6EZATXM7EX0D8naNJLRGY7a7EXMWiYApUtKXX+VCUmtebv1EYZ21B8TbErezH4PFMQApk3BFBU14Vo0RYrGKKsxW1GG9mokOBrxgdNJzKS3hSQGdzZXG7QLUaUL/OPH2ztUAz+1lanclnI3nJYEgPyh2ExaiGLKcDQ2LvV62gWjEq5kBPFiAOvyggEgGWU1AQMzOEksd1z4qtUc4XH2yqoqz1JQnKKrzAudBbK3F39IWR3jUSogk1AP2i7tHBo7nvcqkqUsAVdJYkqLM4ozecSSpRCRkGdLAglINw5FjrFwihN6Dk/HKXQlJuSUpG8agC1dGHxpFMrLAAqFFPeiWFS3hDRbnbLmApyoYnep4SzqYFt5i9H1bkOnyjKG+heZYJZYUHcqVeho6aEV4UglCTf5f5ITS6IRJKUpISWVncKSSC9UqBNRl4ni+oipiJNwQtINnSWcMRvkMSx5Qc2WlakhRzJQ6Qyju1DDxEucxqFQ+bjhLUyiQsKY1JCtLnhwtFvDDt6J5v0AhhwmWFBRyhTPcZmdnFi0VMdi0Z8xGfMCkilQGsovWz9YvbTxyZ6CZstOdlJSQnKRRwolN3I6MdbxmcRg1JZzmegKQaUDg0jOUYxemaxd7YTO0iFEoLUUA50VRnDW0ifDTAQ1t11FVy9TW1/rAqWpgAAS9gx0YP6/KCsmUpIqdKhqgVofUxhOytIUzUJDitQClWo5NEqtrnMgmWkS5eZWR1FKnGVOZDs4dx0jsPLBbMkEjeGjPQX1tFadOlu6gooJqkAB8r5Ukizvxh4puMiWPE7vEKWmZMACgMg3SCXLkg2YkXs0Wkb6R3cspQkeNSs1gfFTK7udNIgkYSbPYYWSwD0cMA9VHMd0XAd3q1oLyOyhABxJUCUm1RmrlQlKSQVBjU8aCOyOKU9+jNySKcrCTFpAQlQUA6lEgJJJ3QnjQExfwPZueFo75O4VAEoIKhfxADjEMnaoyZZktIluxSkqK0qJIFSQTujpW4izs7aaJU9K1GakFmQSauKFSVGgatDFLFjW2Q5S3RuJEsJSEpsAwhVQ8B7R2WPYVVo4aIxEiUiESiHhMDAUJjskOELWEMaEQuWHiFeECI1iGplEuwNA59iDGydmFakqI3bvxY2jW92GZhWObJ8ng6SOnHgc0edBMT4fDFXKD+L7OAAlCi9Sx+QOkBVEihcEXGsaRzKfRnLG4PZZTgUi5hDhEaH5RTUesLm5mBp/YWiVeHbnFDa2D76SuWWBUKEjMAdCxvFpU5g5UAKVPMsL8zAXGdpky8QJKjQhNQ1FEs5rZhpETaSqQ0vaPNO2Gw04VYlJKlk75mKKRvF91hUDKBevrGaAaujs/OPXv8ASNhSqSF7xCVJcB2cEsWBHEhw50F3Hn+OnJRMIVLQtHcoQChKUgBQLKWyVATDmJqb9GjizY6kduOVoBBCnBNKkB6MWo9PpF1K8ocCtLiuoa9NYiw2C7w5iSJYIDmtWs/QXhkhioIUpID1XoBrYOq3t45mr0Wxy5qSk5iQrT7E6QUn4t1qKFMlxRKiB4Q9jUu9YH7SXLSViUFMrwFQCX8LnKDu1BaliIso2ii3coU34lVUX3qlNNWpoBFpUTJaPWpeIlTUpWVDoVWNCzAsTT7RS7Q46T+zqOeWVFByPV34AV4x59jNo/uxlChvA/5W6Bqg/CIUYhJGYkBR3hUMOL/bnFy+fJwpxRzx+Pu7CWH2m8tKN8gMSCTvKJLvXlSIZkjMC6iNeQrzvAqXilEnKzBiTWnOlojTtJTsS9x1JMccnOT2zpUEugktX7wSwxI8T/l4hqNW2kXZctTEIAOU14i2h934QOwswKS8sB9apKiw6uAL+UV5e00pK7hTEApAJc0c14RMYbpjpluXuzCJKd7VOUuCDbm9TCS8eTldLX3j+KvAClD0gbInnM4Ucxs9HowOoi2vGLUkJUfCDUc7h9Y1koCphPDEFyqp6fe0OmYETGS43lgOf6AC0DMKFOQFULUepZtfKC8qSXYVok0I1v1pf9Ywa3a6GyLMrCgqSTLZwVJWk1oDyNvhFHGbaM3KkkqAzF3KlOS7Em9Y1+A2pLzBKpSciBcp71ZYABKAt8oJL0AFIN4zs7KxMoZkJlzGBORIBS4cJI6ER6GLHyX4S/8ADnlNLtGcwnbHKkJxMgUABJSzgM24Utd+ET4/tTh1I/d4fOCwJZkuz5XTeDOyOy7IXLxISsfgUlSswAdr6g1i7hezOHQkJUFTCCSSshy7XAsWAHlzjqjDK41Zk3jTsH7B7Spmg97llgMxctwZtOkHcHiEzUBaC6S7eRIt5QHx/Y+UsfuyUXPnWrgPyq9AINbLwykSkIXlzJDHJaNcTyxfGe19mU+NWiXLChESNDmjfkZojCY7LEohwELkVREBFlOBWUhTUPu0cgVg7JXugWpGWTI10a48afY/ZklkgVAGkEpc0Gj2itJlgiBG2+1WEwZKVzHmf7OWM6+jCieqiBHBkavZ3QXFaNHmitNkyrqCTzLGPKttf6RMRNdMhIkI/MWXN6udxHorrBrstt2YJMvvVKmg3zOpYIJq91DXLfgdIy8kU6s04ykujWzdmSTvAEcnYekRY7DoUkMlm4Bj0iaTiEqSFJIKTYix09iGrmvpHTGT+zBxX0YntnsVU2RZYSlQUyFJSS4KQ7lmBUFFyKAx5PiscUKQxKihPid0M+UFi7Cj3LknSPoDa2K7uVMmBnQhSg7aB9SOEfO/aTGS1ze8koVKStIKkqIuqu61kcNb1pEZpNtMUI1o0u2e2qxKRLSkKUUZZhmJCgXQGUFPU1FOMYbEYdQAm5ClEwkJYUVlJCjQ8RFjBF8wUhS0JCqDwpV+EniHakR4qQvxkboyoS5AykJqAgWepPWtTETm32aQio9EC8acpQLUL+vJ9WrFdKSaRKfCWSaEOoOwJFATbSGSZqUuFB/m/wDWMyqCEzDq7glTUBIchwHszOkF7an4GMXJYSxLQgASpYJFcysoKlFSQQouWd9G0hMDh1KwM5TkrD3lqWFIQknxlgkpyvmuz6F4Zh9lkoSpM5wtKVNmQnKSAVJZSk2L6CNor2RJ6KcyckFiSbdGrTqYqYxQJGRChms/VqVMW5eyFlBmKZCUg+JkuwegoTy4xXlYlKFgo1S2ZqgsXLdY41GitFKTJKpndqdNasxIOhqbPBDAy1S1JmALWli5CApgp01BdNX1PxYRVxM6ZuZrpq9HLF/OLez9q4hKlBJG/uqzgZd5k1dgNGOjCLuxtk0ybklZUpGfxFQpcsaDSwiiqVMSoTA4U4OZJqDZ6VEana3fJSJWIlIlgZUhUsDKhJUVaD8RSdekVUz0oTugLFS1OdQ50eIb46Fsz6pRLOKkuFWVwbzMaLZGyQUuoqJD50pKUqu5LqcKS2bmDo1YGzUhSwpCKA+GmV9dacWgthMRkSykhy5JqlRTlAbMLDpC5ILZYXsGcnLlQZhWCpCZZlzDlBDgZFZnD1ASTFVEskhyUkMGZiC1Q1GI1eOk7RmAJEtSk3ILklLl1F6V5xPs3HHEYlHf77/u3LJNAQh1NoWqasIT4yVICFM0gqcEC1NfWxdhG07ETCe8BcszkDdBFGJ/Eu/oIHzdiy1zSMGoLEt1KSssoFLukKNFh7HkYXs5tAyZwCgRLL5wOlSA1wr5mNfjyWOdyMskeSo3qUCHhCecVMBPVNUvcKUJYJUTVRq7DgKecXu4MewpqStM43GvQ3u0x3diHjDnlC/s5h3+wr9DO6TC5BEM/FS0rCFTEJWRRJUMzVLt5H6PASb2k3mTKmECpcMojKomhYBme5o8Zyyxj2y1H9GgCBzhe7EUjtnDhOYzpYDPvHLcA2NzUUFdIA7S7bpFJEsq/wA8x0p8keI+eXziXmildlRxOXo16UBNTpqaADiTwgTtHt1Jl0lvOVbcIEsdZhof+EKjzzaG1J0//GmFQ/L4UDogU9XPOBGO2vLlUUSVcA5P6RyZPkcnSR148HHs1W1e1uKnuDM7uWf9XKdLj/MvxK9QOUAUgAMAAOAp8BFfBYrvEBYDO9HexaJnjlbb7N0kuhxMHcL2jlSP2eVNOULlFefQHvZyCDy3BAAmBXbdDy8Gr/JOT/LOUv5TYnipaKjKnZ7HgMcUkqlkKSoBWV91V6uHY0G8PMGIf78h2MhY6LQfm0ePdlu1k7CkD/El6oV1uFaGPRNnYcKEwmjpYC/ievI29Y6vi/inyMfk/lTjr7D2O2mMRLUju5yXcOFS+jECYMw5HjHmqewmKVPA7tKUnMELBTloFKS7PagJIGkb+dNKFpNCFpeirkWNQ4oRGg2RNzyya+IjzofrHU8cZxUkcccrjNxPJR2X7nCTBPSgTUzdwLORSpaUmiR4fFvV0F9IyE3HZxvzGEtP7tOXMFFwclAzcSdOMejf6UdtJnJ/Z5eUpSyjMqreBIKQxawY0NQba+Uzk1u/P6xyzq9HVDfZpP7yJ7qUmXLCAmYZipbHuyv8NCXUmjsbGzRUxM98plokpdkHu8wUW3CQMzBJLF91RI0EB0JDh7UezRZnYwjdZkjQcWFeVonk2VRo09qlIBCShTyFySJiKgqQAtbpG86n3dHBMBsLjpmRKUmiRlAYUqTw4k+sV8SEunK6gEgm1H/CWNak84dgkum9iRYQ1IhxSC/aLDKXOWqYslXeKe6mALC5OgGpilOyNuZQaciaB6eUSYifMW6MhzPZmID0p1IiSVhQlJDO1Sp/Vo5XL9hTK2GQsqCSOSSdIs4zALKMoYkGunxeK4lq7zdKlBn3akcaGL8vEtMZAJKdaO2jjSE/spJsReHmyghE1lOpX48wYA0qKFy/DWCGHwS0oSUygpkuQQkjeSbNyc6mkDcWvOpwCkgHeNAOb8o1myNpCWhClJlqUkAJUta2AH+UBIPm8Xalt6BRkwbLw/eS+8SMo3XSK1PhqQ9Q0U5mGWmYTMSU2Ynlo3GoNot43GspS0FABLsjwgk0YOWSPnEeFxq1nKVrXUqBy1JYPRniGk90Pg0MSlO8nLu6kcSOP2iHEySU7gy1zDQ06G5Ji1NQ2YqSptac6xFNUoFspNrXvQX1jPfoCXZO0FyyCSoGgYqKbNw4xsNk4BM+VmlolKXmJUTNmBb1YbqfDzjC4vBHMy05FvbXiLXHPlGk7HbQGHxASoumaAgkmjjwm1P1hqbQRSbpmv2bhsQglAMmUzEhImTaFRN1rDF3JprEk7CYw2xaR0kinIOT6wQlj96r+BPzVD8biESkla1EDyc8gGqYv+Tk6TOjwY66M3tHGYvClKhO74KJBTMSAkUozOfiIqzO2s/hh0niyz81iAnana6pygDQB2BYt15mAC1GwpTQAVPSOvGss425HNklji6SDu0dpd+p5kwKLk7oS4/yvU5RoNHPGK0zGjLkK1lILsxuzOWSHLQLmEvle1IRVVU8ov8AjfciP5CXURMLOCkhQd+b5hyraLSakDnAuUrIp/wlgeuh+kFcNLzKSk0zKAfg5AeOfJHg6Nsc+StBX+707gn1/SM52r7MzUkTFlCE+G5JepsBG0l9n8oUEz5oBzAjdIq41FLxndu4dWE7tCZq5gU6iFkmgIAqD19IwjPfZvOD49FDY2FUiUhLE0JBY1BJNItPFiTNzEHKUqc+NkueNqjyDcYYrGEuAWVVwGctwJYWEDyu+jm56GFPEsTa9QelvhFDtPhlzMNhylJOWdiUm1HRhVC/UwVKAQCdfPzBGta+cSYdYmASywQlZUVMTVQSlxV65QGbz0gWSnY1OzKYPs7icne9yvu2Kip02Fy2Z2pwj07Zk10JORIyoQKCpNyTx0ECJskqlFP7RMSCkpLBZSGFRQuzcWG8ItbHBMtJzZXA8gkVMU5W9M3/ABeKTZemrBBJAB41pWluZhuP23Nw8hkB0KUCVpKkrqAMoANQQDXpwhSAF03w9SPExYUqBrxgd2jlKQhAmhQSSqiCCqgFdQ9Y05TitMwjg3tX/ox+25velSv3oCvzJJVapVSr3fXWMz+znMU1fSl3trSNsrAmcT+zZ0qSlyFEElhVmHDRoy+0cOpClJU7EuTxIfkGhRntjcOINRfp70ixNUFgEqDl8zioN73N/hEAlULO72H6RyA5Yv8AJvWNRDbefl8oJYSYnLQkcevKByV2AAvpc8ucF8LISB4VVPIaAGnUGKiTI0uy9miY7rG4knMliTSgJNnIEU8fhn3t4pzJQkWBLgGl/ODqJksAgAhNd0Baujlt4jjFbEyQoAIC0CtAm9GBLtXWOPGk3vo0nF1oDylLU6EJAZWVwFMCNDzFok/ZBLUA9X8ta1ETbNkKSohBXu0Y5CCSKlsz3i/icKVCoD9R9I3XiimZ8Mj6QG2rlVLZKm05mraecO79SUpUWHQP0Hp8opbVk5FqAS+QAkvYF2ETTSqYEskg+Tcy2aMv+ug4v2T47HzCkJzMk+IADMQ+g1hMCiaFk5zXMKNVjUM1X5RXmSFAnM4FQx6itDwh2HSXIQSC4IZgDQ1rGin9hx+jcbIx0uao0AUlLZSLh+DVcwK2snLiG/EoE8KjdYUr+kWtk7CxS0ZkiYBb/ESix5KBMCtv7PmycRL71JJKSoZl5yWU18xP4qh4ic4z/EvwyirbHTFA0WASztydr3JhcMvKoHNYgJFbggj31hVqWgJMxHdIUkKStOUlmBoHJS4IoW8URSMCtYKg4StVGaigWrWldYx4kh5fa3FomqmGWhSSMuViGAObMS7h3aINobdVPIWrMXslKVEJHAMOV4FqnFClqmoZKFBBI1PhL8eXWLeIx6SlASAossZUaFKsu6LMWBDlxm1vFxVFxn9sqKQVFylV3qG6XiJOEU7lJf8A4b8bxQxHaRCCQULcUPh+8RJ7Uv4ZZ81AfIGNllyeivFjCqcEsF2Gt1WfoDHJwZDklApxJbjoNIDTO0y9JSf5yfoIpYjtJNUCMiQ/BzD8mZi8eJeiWcolw4bppprBnZ00gIVchj1IrGPVjl8vSNPgFbiekLJy/wCQ4qK60ayb2sULSM3/ANgH/ZGV2ztxc3ECZ3Rl5QAAVBVn5cTwiy9Iqz5Ll4xSiukauba2cjaRZWg/K1KgDll6hqwPnYw5Sl6KIOr+lxF5ckFOgbVnbmwvAuZJGYgKCgD4wDwDGtR0vFJI5pKgtsycpSVM7AJSKUo+bxDhTjbrHTsapKMqTupUASKJBVat7AsHaKyZ0oBQqbFIJVvOK5nPEOxMQYoKspKQ4SbFWd828kl2pduUChszXZptn7XXLZ6krch8oDOXoHSS4twjSbDAXJRopJU/HJvJINWDvHn2FXqvdCA29Q0oANdeVrRpeyWOYlKzQ3pW59sYhLizXG09M1eKSJYSsgZS5Fz4SEueRI1gP27xmYShLAU6iHJCQ/Bz/DBjaU5PdqcUVRKbgAb2Uch8YD/sMmchCJpOUnjlqxpXmbQZMv8AXX6OjHFxtJ97MRs3b0wTAZUs944SEmoLqAKCOdqVBiHtqFpxk5KqHNUAkpcpSpxyrHq2I2PhZMz9pyolql3IScpdkg5UDxWALGPKu3WLlzcZNmSlBSV92QQxtKloI/mSaRpjactEzi62AZk4lQJq2vu8di1uskMCeBvStjzhhSQ9NOA6PEcbnOSIUwp5wRwkw5WLU5DgDWlTWBSRaCuEQEggkX5jQUrDQpGtOOLZmPIP+kQY7axlgbr14/pEuMRkSliF/wADk6s4IDQC2sVlKjkUAwuLAR58Fbo7ZZFQ5XaJQJKZSATq5fhyi5OxuNSQCmSl0hYLsGJYVKoz2AkFYJLsBo31EMm45S1upyA4AqWFo6+CMXkfphCZi15zmbvFFIUUkFLEABgOR4wQM4D61GkZ1CqHj/SJZiiECgrW4flSG49EWFztFIckua87xd2HtSSFFaikFKXGcG9qDU1PpGPKFcD6RKhC2LBWj8PP4QnBNByo942L2gw5kSj3yTmcAO6ndRYgOxjMduNqyZk6UuWtC8iC5yhRBK0kNma7F+DR5clDC/0H6xbmZ+7fQHRuXnGSxJO7Knl5KjVqXKmEd4lWUpqCpmDlgKu1LdIlxcuVnQJa1gsCADupN1OS1HbnfiIxQx5y5aFi7EA11+UEtkYk5tCS9SOHyHLpDcGjOzULngIBm0Mw5i2m+CQxFym1bpaGYVMpTqKS4yqCicpd1Bk9AAfKK6prgtUgUS4tZnFNeMD8Ti1BZejMwATbS5u+sZ2SyvtXY01alqTlUM13bVtddTFbZGxit1KISkakFROm6keKtPN7PGg2FOM6ZlQ5U1k5jXoASNOUPOIZZSQ5S7j7OAdOEV5JVRafs6X2cwik/wCNOCsrgZEA2JYgqJFj8IDTOzRQSygo/mLpHRjyOsXsViFKTmRLWCpeV0jN8L24RxxjICQ6y1QWDVGhqPMRMZTXsrkmCMPsGrTFACpGUgqNeDNBZSJclIcqLMGcV+FIdOlzFhCkysxFSFACtnCnA10EUpmGxCCD3aiKOA5USP4T9Ytty7ZndMKBKSAx9aP096RXxeHUpJ7tSHdiCoPziKcmYsUkzkkMQ6RlfUXb1iKRJxKlErQrQBwgBncuXfpEpDeRsqJ7xLy1XD0zAN5iK82UuXVSaEuPCqz3EHMRLmqU/dZlAABWZANCNQQYp43ZMxSiUoTU5qrToLM8aKQXoCqxAYu7vbzq7xMjGI/KQWAFXD6kv8hEp7PzvyJPPOn7xyOzM/8AKjpnD+hIjS4/ZNF/AhIq7uLXHGubhBPYk4JnJdZYH8VuHGkDZOx5yad2QbZkrQWtxJiHG7MxBUB3SyAbio0+EYtX7HF0z03HqzpQpJfLRgRV258orShLE7KrKo94CAztlYu/JTBtGjJ7OkzEMyVjiWOluloIIzBVETBetOr1cxnCVaZo8jb0bz+0EDMZgDOaEA+EneYjjCYjDyZshe5LyjMsgoBRmAJzKSls7VjBYgTiDlFXbeUKjm5tyhyFz0sEgJDFwFcTpX6Qi/KC9r7ElrkKmoMtG+lk7wcL5uSwL00jNYrAJTLCkly7E6lx6UjcmWplAAOQzZhXpcCKGI2QJmVS05FA1SkoY1JepYFz8I1hkS0zJtMw0kVB59fdYKYB8pog11d7DnBL+6q0lLb6TcuARozZmV5QZwuxhl3ksfLgKxr5Y2ZyY3+7KjedM8m+bxEvshm/GqvGv2jUCb9+ELn5xyc2ijIHsTdpn/SR/wBxiaX2LFHWebfQxqRNb+sO7zlD8svsDOTOyktxlJDNc1I4VBEWJfZ5IDKOY8yU00G7aDmeFEw+wYl5GwAmJ2AhZLpFtJih0/DFf+6MshwqYk/xZvmBGlKz7/rHZj7eDyNAZhHY9OUjvFseQ+8Pldkwlv3hLAioSQx6xoiuOfn79IXlYARfZtJappwSkfQxOjYMkEKyJzMzsAaa0Sz84KKXCCbBzYA9WxpdiD0BDaWGltIj/sCUfzN1Hra/OCvedPWE7wwuTEyDZ+DEhYmSlFKwGdhZmYhq+cVBsVGdayVFSySomrvejUHIQSE0+/6R3eH20HJh6oHnYkohilw7i4Y8mIiJPZ2SCSlwTqCxHTdLQXzn2P1jsx4P75Q+b+xApWwkarm/zn/xhqdhIH+snfz/APrBfNxDe+sJm6e/ODm/sYLTsNH+0nfz/pCf3flO5VNJ/wDk+wgqT099YXNq3xH3g8jAEq7PyiLzf5/sI4dnpX+9/wCYo+sFsw1f35w1xB5GCBCuzkj/AHn86h9YUdnJIsZv86/vBUqHKFBFWEHkY6BX9gS/zTf+Yr6xy9hp0mTh/wAf3SYJg8viITMP09mF5GFAlWxX/wBfO9Zb/wD4jhsY6z5h692fkmCnlDSqH5HQqYOGyljw4hQ6oSr6iFVs2Zf9oHnL/wDeLz84Qnn8IXMVFEYCcD/jI/5ZH/fDlYWb+eWf5wItV5/COPMQc39BxKow0380v/q/rEqJcxvwHzV9oVavL1+sIjFI1I/mH3i4S2KS0T5jr9YUe3jgluHoPvCNy48vnGVlkgf23pDlI5ejfeI0j3ThD36e/KFYDjK90+sL3bfeI0k8m98YVJvRvj8hAIez8/OsKEQ1I4tDgbWPw+jQDFy9Tq0NMv2/3h2V+Hw+cNCeg00hCO7swgl8m84cR/QfCEb7Q7ChoHQef6w709+cNCBx8oeluEKwoTMOIhCvp78okYaO3vnDTLF/fpDChpme/Yh9Dw+J+kRvp7/SEHQ/GACRIHH4QrPrDKezC6UannCGOytx8ocEczEXfVpCCd7YtBQDynoffSGKSeXqYUzKWasN7w+wYKFZ0cU9YRUw8/jDSstV4Y9jgDp61+0LXnDM59/pDQroPj8oQbJSDy9+cNY9PKGjmRHK6/aGM5q+L4D7UiOaSLKHn+gh7iGrUOHvpAmPRUXNf8KlUuLfSAWNxBBOTO2oJ8rEwdxUsl2A9LfGAuPwK3D103CzdXNo1g0S2DU7UmoBqznUAw+TtBanJCTW+UxS2hhFINVJPBiD6sIXBPlub8OQjsxxX0Zz6PQcRb0+sSan3pCx0ecaDlfUREv8Pl9I6OhIbH6ef2h406H5R0dDJHSf/H6RwuPesdHQDFPiHvSGQkdCAVd/Iw7WEjoYCG8MTfz+sdHRI0TJ0hBb0jo6GgGr16w8WHT6R0dDEMFvf+WHS7eUdHQARD6QpunpHR0AmLL096GFNj5/KOjoBEP2MRnxeX0jo6EUKrxHpCHX3pHR0MBU38vpHaHy+Yjo6AYi4bw96mOjoSEhi7e+JgTtq/vgY6Oi49kvoAr16Q7D2PX6COjo9HGRI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256390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40729"/>
            <a:ext cx="225079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256389"/>
            <a:ext cx="1050130" cy="168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56389"/>
            <a:ext cx="144016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95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First introduced and conducted by the Singapore Sports Council in 1985</a:t>
            </a:r>
          </a:p>
          <a:p>
            <a:r>
              <a:rPr lang="en-SG" dirty="0" smtClean="0"/>
              <a:t>In 2003 ISA became the administrators for the USSA International Sports Diploma </a:t>
            </a:r>
          </a:p>
          <a:p>
            <a:r>
              <a:rPr lang="en-SG" dirty="0" smtClean="0"/>
              <a:t>ISA’s flagship programme</a:t>
            </a:r>
          </a:p>
          <a:p>
            <a:r>
              <a:rPr lang="en-SG" dirty="0" smtClean="0"/>
              <a:t>Over 523 alumni students in Singapore working in sports-related or management-related jobs</a:t>
            </a:r>
          </a:p>
          <a:p>
            <a:pPr marL="109728" indent="0">
              <a:buNone/>
            </a:pPr>
            <a:endParaRPr lang="en-S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USSA in Singapore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9923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Distinguished Alumni </a:t>
            </a:r>
            <a:endParaRPr lang="en-SG" dirty="0"/>
          </a:p>
        </p:txBody>
      </p:sp>
      <p:sp>
        <p:nvSpPr>
          <p:cNvPr id="4" name="AutoShape 2" descr="data:image/jpeg;base64,/9j/4AAQSkZJRgABAQAAAQABAAD/2wCEAAkGBxQTEhQUEhQUFRUUFxcVFxUUFBQUFRQVFBQXFxUVFBUYHCggGBwlHBQUITEhJSkrLi4uFx8zODMsNygtLisBCgoKDg0OGhAQGiwkICQsLCwsLCwsLCwsLCwsLCwsLCwsLCwsLCwsLCwsLCwsLCwsLCwsLCwsLCwsLCwsLCwsLP/AABEIAOwA1QMBIgACEQEDEQH/xAAcAAACAgMBAQAAAAAAAAAAAAADBAIFAAEGBwj/xABAEAABAwIDBgIHBgQEBwAAAAABAAIRAyEEEjEFIkFRYXGBkQYTMqGxwfAHI0JS0fEzYnLhFFOCkhVDc5OistL/xAAZAQACAwEAAAAAAAAAAAAAAAADBAABAgX/xAAmEQACAgICAgICAgMAAAAAAAAAAQIRAyESMQRBIjITUWGBFFJx/9oADAMBAAIRAxEAPwDylosshFouAuUevWa7RBVmmxQBTaEIPujtUloiHcALpqpqlsEi1X3QJ7NIHXW8JSRcHQ9Y4Dqu3wPoa7JmTHj0gea6OJqsWqTF3LPQuo4zAhRqehdThCa5IVpnCU/aSu0WTK7Cl6Kv9a4G0KpqbCfUrmk0SRryHUngNEvloaxNt0czSwriJAkcxcDum6eyXu9kZv6Q4/AL1TYXoXTpiam+Y0jdB6N49zKv/wDhtMCwHl+iWeZeh6OBvs8LrbMqsEupvA6tI+IS5bC9zxGBEWt0XN7X9H6VSQ5gadA5tj+h1Kizr2SXjtdHl0I2HF1Z7Z2E6geY5pHAMkokmnG0AqnsaCsMJopNwMhM0cEQEjLo1Fldj2quDVaY1kSq+FcOjbIUKcuTmMo7qjg23T2MbuqpS+SLj0c+1iPRpSURlNWGBw99EZy0DAnDLFdPw+ixC/IzdI4+kBx0WVmN/CpPHBLmmuhSi9im2QbEplqXZRumGqptei0OYRTrtkEqODR6mhELMUn2W79DWwjlIPIg+RXr+y9uUywCRPJeL0cTksug2fjJaFvFB8mYzSqJ6mdtUmg3FrrmKHpe12ILOF97h2VRRxViDxC5Sk+Kzu8JvLjUUqFMU3Nv+D0HH7aZmdlguiAOZOgRfR/ZuQFzr1KhzPdzJJMTyErlNi0s+IZyYC499B8V6HghYLneRLfE6vhY9c2N0qWiMaMIuHAEfuUZ0TYHvKGoobctlXXoKuxVEHhr9BXOKeRyPmq911hrZtPRzu1cBmpkawNei83q0vV1dIDidNMw1817KBvHsvPfS/BhrjlFi6/RwII+u6Nj6aFsy2KUsSAEyMUIVSQnsNR3Us7ekAitiGNqSSqx9UBWWLp3KpMZTM2RceGT9FtlrgRJVhiadlWbKniriobJfImpG4vRX0qK6LZGGaYlUysNmVjIAReXxB1s6E7PYViEW1OCxWoOuiOS/Z5vjmQ8haq4cBszdHxQDnknyCTdymyYcZWBdvaBhbBW2i6g83ROOiWPYRytaTBBJ5Ko2dcq/wAa9op21VKPsu/RU4gbyucDYDwXMVapLrK/2Y6Y7o0ZJPYLJByjotaz8t1SYt81CRzCsdrPht1TOqj1h4ix9yPmetC/jrezsPRb2j1j4yunwe3MP6wsc+D1BiVy2w2D1FSuMzshDAxsAkuF3Fx0AHzV/s7EChTy0MM6rYudlAyzrl9Y4HM48gLcSFzXG3cjr4pVGonZ4SvTd7JBB4hHNVrblcxg9pEtLnUn0i2SWvbFmySQRINhMWPRNvx1R1OmSxrS9od7QI5RbQzHPULXQS0zNqYyu90UKbcv4i50eAPNVI2k9py1m5TwPDrdarVMY7+C5rCDGV0cjLnOv+LLuxcTcJ2hVxDWy8tc4cWOcPBzTYqNJrZlWnog9/EeP14Kh9JaDXMJJALucCfogfWr21m56zxTLqdMECG7rSWiHEAcCZ8lvA4SkCHera+oN1jqm9BMmWzoYJPPVDTUWzTudaPOg6IBBB62VlSxADVbenGHy/4cuc5zyKsudd2UOZAnkHF8cpMLk8ZUhqZ8PJhxtuS2KZoyTpMzE4tpJS26VSV3nMbrTK7hxXUx+b47pSgLSjP0zqcG0BO1ohcgzHuCs8Ljy7VZyx8HJPl0XGeRItJTOyv4gSAqWRtm4qKgQn4njzXwkT80l2j0vC4cZRZYkqO0wGhYmF4lLsTebZ406pnMrceCHhn5RoiuqSuU/wBnQSSRPDskqFcQ4hFwuvgl8Q7eKv0V7GsAdU9RpHO01WvFIm7i1wb/ALohIbNdddVj/SBjqJphrsxblMxlHUIb59RRpNeyt9IsJSaGGm0Ak3yXbHMxbWE1senoeqFg8cwgMIvEcIV5sTBesq06bIlx46CxJJ6WWFGUVFN+zfJO/wDhT+k7yG+KqnVAQANVb+n1A0awpZmugTIkcNIPdUmAZeU5OXYtjjSR1/oRb1tJ85arRprmY6fKCfJekYKgCAAHiLCBwXmHo1iIr0+7h33CvTqGPDWzI0np4pTLXI6HipuLvuw9TAbpaZ3rEujyAHzTNbBDLTmQW6Ea6Qe6qq+LrNbma1tRzolrnFoYOABAKJV2riXhrWUQx3F9TKWNEXgNMu93yWVsM7HTgaTjDgwnWTIPjqfepYvCFrQG5Gj+Vs+8mPckmYdxBNZwc8gAFrcgbH5RJv38kP8AxxgtMyNe3Ajoo9ItK32JbSbAt2+vrgobNotIBIl4fa0wCwku6RlAnrHFSxF/rxQsNtGlRa59Z4Y0jLebm9mgXJibDkUJFy0cz9oFecQxvAU8w7PqPItwsGnxXHY02VptbHGvXqVbw526DwYLMHkB71VYzRVH7CWR27Ofr6lQU6upWmtlMoCaarHCJACCn8MqyPREWhNkDB1IqA8ltxslsKd9YwfZFZF8WdO7G2C2qiu/RYulzYl+NHPDRHbUbl6+9Cw4k72ihi4B3UqpJSocbvRKjWuUvWfvFZRfdCqOuVr0Qs9mFWYI4qp2Ufium2PskV80uDQ2JJE6zAAkcj5KSmscHJkjFzkkila8B08ir/0e2xTbXp+tBLJOYNJDoIiRBGhg6qsdgmUcSKdUgskGbgFp0nl1VhtmjSBYaWQO4+riMsWnLaZQ1JTnGl3uwkouMXsF6bMYahfTzZbQXEzw5klI4E28EDbeJLrFNbNwYLASTJE62HgjZNA8atFvsXGinUp5tA8GejoaZXptHAB8ttcSJ846rxyjUmy730R9JgQKVQxUp+yT+Not58/NLZVVMb8efaLnE1cTSrBhNNrHz95ldULDIEOZbdiTm6XA1V7h6G6J2hTiNWik0xmy6kmB81rF0BXYC0gObcFap4Sva1PvF/hCqFDD2u6/orNpNe7doYqo5xMNc9jXMM5rzAkCG6cyrChs4tZ944PeBd0Zb8bSY10lP4fAFpzPILuJSW08XBjzWZ6JHsr8c4NB+ui4j0zqblFv8xd/4x8/euixFQ1Hx+Ean5Bc76d4GMPQxUnerOpBvA0nMcQ6Oc0TB5OWYQc3SMZ5pR2cw6rAVVjMerIDMFX4zChaxJJ7FJFM/EXW2YhbdRui0sOmG4A1dgHYi6tsJjWgcEjUwaiKI6KmoSRvaZaPxoMwhYfGAOWUaIjgtDDgFXBQ5aBzuh1+LlaUabBF1iaAaKouQnlZmUXFLIYZByHKk5DK0UWuyCrvCY19OXMcWmI4GRyINiqTZGisHGy3FJqmYk2ujo9p7MpOpGqXEvIB9YXHeNuGngBZUDTCG1ym7RTFj4KrsrJPkJ46pmICdpTliSBykwrHZuGpvaZiw48+ary8Cwv2utpMqTWkguDoRdK4jGOp1GvZ7TXSBz5jxEjxU34gxAS1VstdP5T8FiWHk0Ex5OMdnsmwdrGmBmBLHgOEiCA4A3HYhdIzb9OLOHjwRfSHYALRUYPZADgPytEBw7DXpHJUVLCH8jHEcSBPfS6RknB0dGE1ONlhidt5rM3u2njwAVQ+TxlzrT8T0CcfTdG9ujk3jNgABqSVd7I9Gyd6tYGPuxqeQceA6DW+miri5vRJTUFbKXZWwjWMXFIHfdoXnixh9xPAWF9OY+2nFtBw+FZAFMGoQPwyMlMR/SH+YXsj8tNhJhjGNJOga1rRJtwAAXzR6S7TOKxNWuZ+8eS0cmC1Nvg0NHeV0PHxqJz8+RzeyrwtXLrofd1WY1wIkXW8qG1llrJ46k+S7MKdFQdUamUzUwIN2mOhuPNL1KTm6jx1HmlZ4pR7QWEk2Tc9QFInRRa5M4R4GqFtdG5dhaTCBdY03UqledEKmbreNfLYPJ0WlOkICxbpussTwmclmW5UYWEpcbMKEVMlQKhC12TorB2ir9kiysXIkAcyLUSq8Gw4KGjSRrEDuVtjPcipWZMgkQdOXBbI5KZUQESqKI5U5svB+tqMpf5r2Uz2qPDT7iUtC6L0Eoh2PwoMACpncTYBtJrqhJPAbinRbPoV2KZTpZ6j2sYBJc9wa0DqTYLlneoqA1sLWovpA3IqNa1hiYzG0G0d+S5r7StjV6lH/GPe71dGS2hvANpWioQPxnU8gSOC4TDYRxghxygk657UWXJ3dCfCB/qQV46yLZr/ACHjej3vYWBplrauZlRx0c05mN4ENPPgTr2VyvA/RfbmIw1ZrMIHVXuyNdRJ3KpdL3F0Aw4CRmsRaZgtXumExIe2YLXD2mOjMw8jFvEWWZ4fx6RqOX8m2cH9sO3DTw7cO071e7+YpMIt/qdA6gOXizl0np1tn/FY2tUBlgPq6f8A06dh5uzO/wBS5spiCpAm7ZoKFMWCmFCide5+K0QkWqJCIshQoTqYZp4QeY+YSz8O4dRzHzCsnNUQ1BnhjIIpsQptUqWqaq0xHJRwrLrWLxMepORU8jrSG2aLE0GhYnHh8f8A2FLn+jjnNQXhNPS9Rcg6INqwrQKyVZC52T7Kac9KbMO6mckrcQckGeN0d2/EFFa1QqcP6h80UplIwyJQwL97H5IoWwFZREBdl9lmFFTHsDgHBtKq8g3BgBtxxEvC44r0P7GKM4yq/wDLQy/9ytT/APgqpdMh6b6dV6bcDiG1CPvabqLAfx1KjS1jR4mSeABJsF4VUruyuptBJp0wDIc4kvqNeXACY3KjHEzMkjW57v7Wdo58XQw7SYpNl4aacl2IIYAWvvIbEER7ZPCRxDG5TWDgYqOfUBLajWHPSkDKzdmACDPG4yyUTx41GwOeVyo9Y+y/YNKnhmYn2qtcFxcdWNmPVt5RlEkROUcAE79o20xhsHUe0xVqD1NMgwZqA5j1ytDnd2hB+yusDs9jRG5UqNtngAvLx7d9Hcei4T7X9setxYotO7h2wetWpDn+TRTH+5LtN5HYxFrgqOCchlSJUSjGANWuGmLl35Rr3PIdVugDcmATeBcDxWqVENt4zxPUniUYBUQ2sWFYVZCLihvfcAKNWtlEnw7KFAxLnan6hUWTebx9XP7ouFZdK05uTxurDDhL5btMJHobyLFpz1ixyB8Wcg9L1Ew9AqLIwLlalbKiVCi52b7KsqRCrdnez4J6iLH67rcOzLCsdJRSUBo3ge/n9fBGCaBGM4qagzVTKhCB1Xon2W45uGp47Ev9mjTpEiQCT97laJtJdlHivPFaUcblwr6LSZq1mOIGS7aFN5AOexGaqD3aFGrVEuh719Su51WrLqlVznu3aLxmywADq0D1rANSJ4lsDeMYAdALkXbUpQJFOTlJA0qE9ni9giYahYS3dEGTRpOsMzzJYRbKwT0L9AN7RGWPwkRYOq03S1hf1E5iB1LBEB0pyK0ITe7PQ/s+2o2hs/E1nkltFznkZy8kmmx2UEixJtHM9V5Bi8Q6o5z6hl73F7zzc4kuPmSun2ntL1ezxh2n+NXLnQ4PHq8PSpMaA4QIL8pHRkXXJEpRqpNjsH8EQKwKShVqBoJOg+o7qFkK1TQak+4DUojdEvQabud7TvcODR2/VMEqEMlCxL4tMcT2GpRVWk+scSfZmP6sugHjJ8lTLROkDUdmNmj2R80V9zA0Ck50CB+y0xsKEJAJikgQmKWiX8jSTCQDgrFGViUthKOYeEJzEc6qQRbLoQdSKh6tWLggVApZKHNnjdViwQB5quwOis3D9EbEt2DmRBuPH4IgQnG48fgUQJgGbGvmPryRCh8kRQoiEbBU5qi1gJ9im8bgc4znPKT1hCamNmU5rTE7o/5XrI3xJkEEa8NbDjbUezM+joaeFAEZYjd3qLgRdtO5aTJBY88d5rtS60s44ECdQ2qWiHVJIioD+FjRr/lkyZChTcAAYa0xMD1zCCGF0DhMvbHCWN0BJOsbXyscQ6Q0EDLUa4ey2k3dcJjePXK60ZSU50hCrZRY2uXuJJJuY04kk+ZLj4pdaJWApNu3Y+lSo2kqsvdocrdP5jz7DTzTFd34RqdTybxPjp58logAQOCos21ae5YShvcqLI4yvDTGpsO+ijg6GVokyY8B2QqxzOY3xPh/chPRooQHlWyVLKtOKso0EakUBDq1YS+dXELDsdL1irTUKxKcQpXzdTBS4ddGBRCEnIFVGlL1lEQsNkiT2urF10jsZkNJPEx4D9044prGqQGb2De8SO8edkYO0S9WAJ5XRJRGZQUlEBkSlWuuj0jqOR+P0VEUybUXAsl82mLS15OjhYt0u5uvGOEyEJrZxiqDIFvzvYbOa6xYP5YvxcDwtqPZif1Z0VKoLQ4CeVZ7RBfpvi1qbRJ50yZIgVW28STlbM2DjJa6Zl1iBa73EiZBkHS1qxxywHTbLaqwg7raYs4WH3j+zXHQNJPObRrZ6j3czAkAGBYezbQcLXTGV1GhbCrlYstOfAn3cSeAC2ENu86eDbDqeJ+Xmlhsxjeep1/QdApLZUHFQhslDqFSQK7oCoshhbvceVvmU8lNnjdnnJ9/7JtWiPsxygQplRdqoUQKXxOoTBS2INx2QM/0C4+yErFGViR2MFSXXTFOTwVnQ2aBqnKeFA4LrPweCucv6FllvoqqOFJ1TjMGBqnmUVp7FjDkhjlpG5JtAWMgQFpxUqjkJzlf8gWDr6FZQfLR2jyssqIOGdbsT8j81GRDLEWkd7v8R9FBaiO0twuPBUWMQj7PP3oEwC1zf4gpzmLWm5sd1zrciToCl2ukA80bBkio0jhm4t/IY9qxvFtYmFuPaBz+rL7aGLLaeaTLojMaT7uzPJNpnfBgj8wOkDm1abdfvNZyzEyxjTqGNksO97B8SSJzEqprVA0Eny4knQBbyO2YxRqJCs/Ro1dx5N4nvy/sjBsCBYC0dkvh2G7ne07XpyA6BGKGFMKGVJQKhDHFIY6pYp2oVV4p0uA6j4hZZaLTCtgAcgEwUKiihaKNKLkQBCeVGREXJWuLpguSlZ1ylvI+obH2WGDwTXNkrEjTxLhoViAqNtMuGU0QMUw1bAR8mdyMqIFwSuMeQIESeafc1KY2jInQtv4cQgwmuSs3JPiVoD+F0cAxoAVBrkWU8hZiOMtq6OwQcHUmbg3m3b+ycxlIOAlVpGR1rTHmP3VMtFq1FCDR0RgFCEqJiR4j5/XVM4U/e0+jgdGmwBJs4gHTQ66cUq4ceS29wsToLyeAF7rSdGWr0Eq1QZe63HoB+0JKmTUdmIgD2Wn/ANj1WGakE2YDuj8x/M75BMsCneydaJLQWwFoqENShkqRKESoQjXckMOQaonqR3i36+CLjKtlCjgC9mYHeNxM/JZZpFhkvY36ojKhFj5hLYenVFnw4d7jsU3B7j3/AN1pGQkoFQolPp5ckvUddRloxxSTnJmq6AeySSmd9INjRKVpaWIIU64haAWytSsNlI05LYr2T2R3INRVyp2XVlawKT1prYkcit8R0v8AoumnasUfZqtyVbtRsNB4yrQ6pXaFLMG9DK01opPYTDmyYSuBdLfEjyMJoqizaWqMzET7M6fndy7DVMI+E0PsRo4uIBDSBGWSJ48DeFTdEANEnoPeVNRpzFxy+iFKFoozMouK3Ci4qEIJd7kWs+yWpNzHoNT8lCADhXVDrA079v1V1TpgQBoBA8EGgOPDgOiZKiRGwb2AqJMBacxQMjVQhCpVJ4qDVt6gXwss0DxT+HilpRH3UISM5cnYzGNKjUrFqFiqzR2TghuKnUKEUJspESoOCLCG9ZNCVYbx8EOmNe/uCnij8FGjounhdwQrkXyZIhI4587o1Nuw4lOVDupJolzjx0RQYXBsyiBwPxv800lMM67u4+CbVFmIgFghoqtFM0VpbKiVCGiVB5Uil8Q6yhAdVpdujj7uZR6rAG5R9c1PDsgdSdeK3WGiiKJ0PgpuKjT4/XBaqaKFg3PvZRe+yi1DrFUWDe9DWLYSuadKg+ON7NQokKZUUqGI5ViItK7I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 sz="1000"/>
          </a:p>
        </p:txBody>
      </p:sp>
      <p:grpSp>
        <p:nvGrpSpPr>
          <p:cNvPr id="6" name="Group 5"/>
          <p:cNvGrpSpPr/>
          <p:nvPr/>
        </p:nvGrpSpPr>
        <p:grpSpPr>
          <a:xfrm>
            <a:off x="307975" y="1587583"/>
            <a:ext cx="2167408" cy="2896351"/>
            <a:chOff x="460376" y="1556791"/>
            <a:chExt cx="2599611" cy="348143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376" y="1556791"/>
              <a:ext cx="2599611" cy="288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60376" y="4557290"/>
              <a:ext cx="2599611" cy="480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G" sz="1000" b="1" dirty="0" smtClean="0"/>
                <a:t>Ret. Brig. Gen. </a:t>
              </a:r>
              <a:r>
                <a:rPr lang="en-SG" sz="1000" b="1" dirty="0" err="1" smtClean="0"/>
                <a:t>Prof.</a:t>
              </a:r>
              <a:r>
                <a:rPr lang="en-SG" sz="1000" b="1" dirty="0" smtClean="0"/>
                <a:t> Lionel Lee</a:t>
              </a:r>
            </a:p>
            <a:p>
              <a:pPr algn="ctr"/>
              <a:r>
                <a:rPr lang="en-SG" sz="1000" dirty="0" smtClean="0"/>
                <a:t>PPA, MBBS, MSS, MPH, FAMS</a:t>
              </a:r>
              <a:endParaRPr lang="en-SG" sz="10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35348" y="1587583"/>
            <a:ext cx="3466561" cy="2865574"/>
            <a:chOff x="2843807" y="1556791"/>
            <a:chExt cx="3466561" cy="2865574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7" y="1556791"/>
              <a:ext cx="3466561" cy="2396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843807" y="4022255"/>
              <a:ext cx="34665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G" sz="1000" b="1" dirty="0" err="1" smtClean="0"/>
                <a:t>Dr.</a:t>
              </a:r>
              <a:r>
                <a:rPr lang="en-SG" sz="1000" b="1" dirty="0" smtClean="0"/>
                <a:t> Tan </a:t>
              </a:r>
              <a:r>
                <a:rPr lang="en-SG" sz="1000" b="1" dirty="0" err="1" smtClean="0"/>
                <a:t>Eng</a:t>
              </a:r>
              <a:r>
                <a:rPr lang="en-SG" sz="1000" b="1" dirty="0" smtClean="0"/>
                <a:t> Yoon</a:t>
              </a:r>
            </a:p>
            <a:p>
              <a:pPr algn="ctr"/>
              <a:r>
                <a:rPr lang="en-SG" sz="1000" dirty="0" smtClean="0"/>
                <a:t>Olympian, (Ex) President Olympians Singapore</a:t>
              </a:r>
              <a:endParaRPr lang="en-SG" sz="10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16216" y="1587584"/>
            <a:ext cx="2430207" cy="3019461"/>
            <a:chOff x="6516216" y="1587584"/>
            <a:chExt cx="2430207" cy="3019461"/>
          </a:xfrm>
        </p:grpSpPr>
        <p:pic>
          <p:nvPicPr>
            <p:cNvPr id="4102" name="Picture 6" descr="http://singapore.coconuts.co/sites/singapore.coconuts.co/files/styles/article_header/public/field/image/sheikalauddi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1587584"/>
              <a:ext cx="2396260" cy="2396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560586" y="4053047"/>
              <a:ext cx="23858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G" sz="1000" b="1" dirty="0" smtClean="0"/>
                <a:t>Sheik </a:t>
              </a:r>
              <a:r>
                <a:rPr lang="en-SG" sz="1000" b="1" dirty="0" err="1" smtClean="0"/>
                <a:t>Alauddin</a:t>
              </a:r>
              <a:endParaRPr lang="en-SG" sz="1000" b="1" dirty="0" smtClean="0"/>
            </a:p>
            <a:p>
              <a:pPr algn="ctr"/>
              <a:r>
                <a:rPr lang="en-SG" sz="1000" dirty="0" smtClean="0"/>
                <a:t>World Champion, </a:t>
              </a:r>
            </a:p>
            <a:p>
              <a:pPr algn="ctr"/>
              <a:r>
                <a:rPr lang="en-SG" sz="1000" dirty="0" smtClean="0"/>
                <a:t>Sportsman of the Year</a:t>
              </a:r>
              <a:endParaRPr lang="en-SG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15816" y="4611848"/>
            <a:ext cx="5974079" cy="1973851"/>
            <a:chOff x="2915816" y="4611848"/>
            <a:chExt cx="5974079" cy="1973851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8623" y="4611848"/>
              <a:ext cx="3031272" cy="197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915816" y="4642263"/>
              <a:ext cx="28967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SG" sz="1000" b="1" dirty="0" smtClean="0"/>
                <a:t>Mark Chay</a:t>
              </a:r>
            </a:p>
            <a:p>
              <a:pPr algn="r"/>
              <a:r>
                <a:rPr lang="en-SG" sz="1000" dirty="0" smtClean="0"/>
                <a:t>Olympian</a:t>
              </a:r>
            </a:p>
            <a:p>
              <a:pPr algn="r"/>
              <a:r>
                <a:rPr lang="en-SG" sz="1000" dirty="0" smtClean="0"/>
                <a:t>Asst. Gen. Sec. Olympians Singapore</a:t>
              </a:r>
            </a:p>
            <a:p>
              <a:pPr algn="r"/>
              <a:r>
                <a:rPr lang="en-SG" sz="1000" dirty="0" smtClean="0"/>
                <a:t>Member, SNOC Athlete’s Commission</a:t>
              </a:r>
            </a:p>
            <a:p>
              <a:pPr algn="r"/>
              <a:r>
                <a:rPr lang="en-SG" sz="1000" dirty="0" smtClean="0"/>
                <a:t>Board Member, AOOA</a:t>
              </a:r>
            </a:p>
            <a:p>
              <a:pPr algn="r"/>
              <a:r>
                <a:rPr lang="en-SG" sz="1000" dirty="0" smtClean="0"/>
                <a:t>Member, Chinese Heritage Foundation</a:t>
              </a:r>
            </a:p>
            <a:p>
              <a:pPr algn="r"/>
              <a:r>
                <a:rPr lang="en-SG" sz="1000" dirty="0" err="1" smtClean="0"/>
                <a:t>CdM</a:t>
              </a:r>
              <a:r>
                <a:rPr lang="en-SG" sz="1000" dirty="0" smtClean="0"/>
                <a:t>, 2014 Youth Olympic Games</a:t>
              </a:r>
            </a:p>
            <a:p>
              <a:pPr algn="r"/>
              <a:r>
                <a:rPr lang="en-SG" sz="1000" dirty="0" smtClean="0"/>
                <a:t>Director, Inspire Singapore</a:t>
              </a:r>
            </a:p>
            <a:p>
              <a:pPr algn="r"/>
              <a:r>
                <a:rPr lang="en-SG" sz="1000" dirty="0" smtClean="0"/>
                <a:t>Executive Director, ISA</a:t>
              </a:r>
              <a:endParaRPr lang="en-SG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004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94739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USSA Programmes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1242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ISD Sports Management</a:t>
            </a:r>
            <a:endParaRPr lang="en-SG" dirty="0"/>
          </a:p>
        </p:txBody>
      </p:sp>
      <p:grpSp>
        <p:nvGrpSpPr>
          <p:cNvPr id="19" name="Group 18"/>
          <p:cNvGrpSpPr/>
          <p:nvPr/>
        </p:nvGrpSpPr>
        <p:grpSpPr>
          <a:xfrm>
            <a:off x="2411760" y="1509296"/>
            <a:ext cx="6120680" cy="2461683"/>
            <a:chOff x="2411760" y="1509296"/>
            <a:chExt cx="6120680" cy="2461683"/>
          </a:xfrm>
        </p:grpSpPr>
        <p:sp>
          <p:nvSpPr>
            <p:cNvPr id="4" name="Rounded Rectangle 3"/>
            <p:cNvSpPr/>
            <p:nvPr/>
          </p:nvSpPr>
          <p:spPr>
            <a:xfrm>
              <a:off x="241176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1.</a:t>
              </a:r>
            </a:p>
            <a:p>
              <a:pPr algn="ctr"/>
              <a:r>
                <a:rPr lang="en-SG" sz="1400" dirty="0" smtClean="0"/>
                <a:t>Sports Administration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1509296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2.</a:t>
              </a:r>
            </a:p>
            <a:p>
              <a:pPr algn="ctr"/>
              <a:r>
                <a:rPr lang="en-SG" sz="1400" dirty="0" smtClean="0"/>
                <a:t>Sports Facilities and Events Management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73224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3. </a:t>
              </a:r>
            </a:p>
            <a:p>
              <a:pPr algn="ctr"/>
              <a:r>
                <a:rPr lang="en-SG" sz="1400" dirty="0" smtClean="0"/>
                <a:t>Sports Marketing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41087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4. </a:t>
              </a:r>
            </a:p>
            <a:p>
              <a:pPr algn="ctr"/>
              <a:r>
                <a:rPr lang="en-SG" sz="1400" dirty="0" smtClean="0"/>
                <a:t>Sports Business and Personnel Management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601327" y="2836484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5. </a:t>
              </a:r>
            </a:p>
            <a:p>
              <a:pPr algn="ctr"/>
              <a:r>
                <a:rPr lang="en-SG" sz="1400" dirty="0" smtClean="0"/>
                <a:t>Sports Public Relations 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732240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6. </a:t>
              </a:r>
            </a:p>
            <a:p>
              <a:pPr algn="ctr"/>
              <a:r>
                <a:rPr lang="en-SG" sz="1400" dirty="0" smtClean="0"/>
                <a:t>Sports Fundraising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29679" y="4149080"/>
            <a:ext cx="6059669" cy="1133266"/>
            <a:chOff x="2441087" y="4365104"/>
            <a:chExt cx="6059669" cy="1133266"/>
          </a:xfrm>
        </p:grpSpPr>
        <p:sp>
          <p:nvSpPr>
            <p:cNvPr id="12" name="Rounded Rectangle 11"/>
            <p:cNvSpPr/>
            <p:nvPr/>
          </p:nvSpPr>
          <p:spPr>
            <a:xfrm>
              <a:off x="244108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7.</a:t>
              </a:r>
            </a:p>
            <a:p>
              <a:pPr algn="ctr"/>
              <a:r>
                <a:rPr lang="en-SG" sz="1400" dirty="0" smtClean="0"/>
                <a:t>Structure &amp; Function of Sports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0132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8. </a:t>
              </a:r>
            </a:p>
            <a:p>
              <a:pPr algn="ctr"/>
              <a:r>
                <a:rPr lang="en-SG" sz="1400" dirty="0" smtClean="0"/>
                <a:t>Olympic Sports Culture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700556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9.</a:t>
              </a:r>
            </a:p>
            <a:p>
              <a:pPr algn="ctr"/>
              <a:r>
                <a:rPr lang="en-SG" sz="1400" dirty="0" smtClean="0"/>
                <a:t>Leadership Principles of Sports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7396" y="2382181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Core</a:t>
            </a:r>
            <a:endParaRPr lang="en-SG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2224" y="4454103"/>
            <a:ext cx="167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Electives</a:t>
            </a:r>
            <a:endParaRPr lang="en-SG" sz="28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2454851" y="5517232"/>
            <a:ext cx="6034497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dirty="0" smtClean="0"/>
              <a:t>Mentorship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51394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ISD Sports Coaching</a:t>
            </a:r>
            <a:endParaRPr lang="en-SG" dirty="0"/>
          </a:p>
        </p:txBody>
      </p:sp>
      <p:grpSp>
        <p:nvGrpSpPr>
          <p:cNvPr id="19" name="Group 18"/>
          <p:cNvGrpSpPr/>
          <p:nvPr/>
        </p:nvGrpSpPr>
        <p:grpSpPr>
          <a:xfrm>
            <a:off x="2411760" y="1509296"/>
            <a:ext cx="6120680" cy="2461683"/>
            <a:chOff x="2411760" y="1509296"/>
            <a:chExt cx="6120680" cy="2461683"/>
          </a:xfrm>
        </p:grpSpPr>
        <p:sp>
          <p:nvSpPr>
            <p:cNvPr id="4" name="Rounded Rectangle 3"/>
            <p:cNvSpPr/>
            <p:nvPr/>
          </p:nvSpPr>
          <p:spPr>
            <a:xfrm>
              <a:off x="241176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1.</a:t>
              </a:r>
            </a:p>
            <a:p>
              <a:pPr algn="ctr"/>
              <a:r>
                <a:rPr lang="en-SG" sz="1400" dirty="0" smtClean="0"/>
                <a:t>Sports Administration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1509296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2.</a:t>
              </a:r>
            </a:p>
            <a:p>
              <a:pPr algn="ctr"/>
              <a:r>
                <a:rPr lang="en-SG" sz="1400" dirty="0" smtClean="0"/>
                <a:t>Sports Facilities and Events Management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73224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3. </a:t>
              </a:r>
            </a:p>
            <a:p>
              <a:pPr algn="ctr"/>
              <a:r>
                <a:rPr lang="en-SG" sz="1400" dirty="0" smtClean="0"/>
                <a:t>Sports Coaching Methodology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41087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4. </a:t>
              </a:r>
            </a:p>
            <a:p>
              <a:pPr algn="ctr"/>
              <a:r>
                <a:rPr lang="en-SG" sz="1400" dirty="0" smtClean="0"/>
                <a:t>Sports Psychology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601327" y="2836484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5. </a:t>
              </a:r>
            </a:p>
            <a:p>
              <a:pPr algn="ctr"/>
              <a:r>
                <a:rPr lang="en-SG" sz="1400" dirty="0" smtClean="0"/>
                <a:t>Sports Medicine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732240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6. </a:t>
              </a:r>
            </a:p>
            <a:p>
              <a:pPr algn="ctr"/>
              <a:r>
                <a:rPr lang="en-SG" sz="1400" dirty="0" smtClean="0"/>
                <a:t>Sports Strength &amp; Conditioning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29679" y="4149080"/>
            <a:ext cx="6059669" cy="1133266"/>
            <a:chOff x="2441087" y="4365104"/>
            <a:chExt cx="6059669" cy="1133266"/>
          </a:xfrm>
        </p:grpSpPr>
        <p:sp>
          <p:nvSpPr>
            <p:cNvPr id="12" name="Rounded Rectangle 11"/>
            <p:cNvSpPr/>
            <p:nvPr/>
          </p:nvSpPr>
          <p:spPr>
            <a:xfrm>
              <a:off x="244108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7.</a:t>
              </a:r>
            </a:p>
            <a:p>
              <a:pPr algn="ctr"/>
              <a:r>
                <a:rPr lang="en-SG" sz="1400" dirty="0" smtClean="0"/>
                <a:t>Sports Marketing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0132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8. </a:t>
              </a:r>
            </a:p>
            <a:p>
              <a:pPr algn="ctr"/>
              <a:r>
                <a:rPr lang="en-SG" sz="1400" dirty="0" smtClean="0"/>
                <a:t>Sports Nutrition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700556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9.</a:t>
              </a:r>
            </a:p>
            <a:p>
              <a:pPr algn="ctr"/>
              <a:r>
                <a:rPr lang="en-SG" sz="1400" dirty="0" smtClean="0"/>
                <a:t>Human Anatomy &amp; Physiology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7396" y="2382181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Core</a:t>
            </a:r>
            <a:endParaRPr lang="en-SG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2224" y="4454103"/>
            <a:ext cx="167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Electives</a:t>
            </a:r>
            <a:endParaRPr lang="en-SG" sz="28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2454851" y="5517232"/>
            <a:ext cx="6034497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dirty="0" smtClean="0"/>
              <a:t>Mentorship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69464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ISD Sports and Exercise Science (Sports Fitness)</a:t>
            </a:r>
            <a:endParaRPr lang="en-SG" dirty="0"/>
          </a:p>
        </p:txBody>
      </p:sp>
      <p:grpSp>
        <p:nvGrpSpPr>
          <p:cNvPr id="19" name="Group 18"/>
          <p:cNvGrpSpPr/>
          <p:nvPr/>
        </p:nvGrpSpPr>
        <p:grpSpPr>
          <a:xfrm>
            <a:off x="2411760" y="1509296"/>
            <a:ext cx="6120680" cy="2461683"/>
            <a:chOff x="2411760" y="1509296"/>
            <a:chExt cx="6120680" cy="2461683"/>
          </a:xfrm>
        </p:grpSpPr>
        <p:sp>
          <p:nvSpPr>
            <p:cNvPr id="4" name="Rounded Rectangle 3"/>
            <p:cNvSpPr/>
            <p:nvPr/>
          </p:nvSpPr>
          <p:spPr>
            <a:xfrm>
              <a:off x="241176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1.</a:t>
              </a:r>
            </a:p>
            <a:p>
              <a:pPr algn="ctr"/>
              <a:r>
                <a:rPr lang="en-SG" sz="1400" dirty="0" smtClean="0"/>
                <a:t>Sports Administration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1509296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2.</a:t>
              </a:r>
            </a:p>
            <a:p>
              <a:pPr algn="ctr"/>
              <a:r>
                <a:rPr lang="en-SG" sz="1400" dirty="0" smtClean="0"/>
                <a:t>Sports Coaching Methodology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732240" y="1510525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3. </a:t>
              </a:r>
            </a:p>
            <a:p>
              <a:pPr algn="ctr"/>
              <a:r>
                <a:rPr lang="en-SG" sz="1400" dirty="0" smtClean="0"/>
                <a:t>Sports Psychology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41087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4. </a:t>
              </a:r>
            </a:p>
            <a:p>
              <a:pPr algn="ctr"/>
              <a:r>
                <a:rPr lang="en-SG" sz="1400" dirty="0" smtClean="0"/>
                <a:t>Sports Strength &amp; Conditioning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601327" y="2836484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5. </a:t>
              </a:r>
            </a:p>
            <a:p>
              <a:pPr algn="ctr"/>
              <a:r>
                <a:rPr lang="en-SG" sz="1400" dirty="0" smtClean="0"/>
                <a:t>Personal Training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732240" y="2837713"/>
              <a:ext cx="1800200" cy="113326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6. </a:t>
              </a:r>
            </a:p>
            <a:p>
              <a:pPr algn="ctr"/>
              <a:r>
                <a:rPr lang="en-SG" sz="1400" dirty="0" smtClean="0"/>
                <a:t>Sports Nutrition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29679" y="4149080"/>
            <a:ext cx="6059669" cy="1133266"/>
            <a:chOff x="2441087" y="4365104"/>
            <a:chExt cx="6059669" cy="1133266"/>
          </a:xfrm>
        </p:grpSpPr>
        <p:sp>
          <p:nvSpPr>
            <p:cNvPr id="12" name="Rounded Rectangle 11"/>
            <p:cNvSpPr/>
            <p:nvPr/>
          </p:nvSpPr>
          <p:spPr>
            <a:xfrm>
              <a:off x="244108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7.</a:t>
              </a:r>
            </a:p>
            <a:p>
              <a:pPr algn="ctr"/>
              <a:r>
                <a:rPr lang="en-SG" sz="1400" dirty="0" smtClean="0"/>
                <a:t>Sports Marketing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01327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8. </a:t>
              </a:r>
            </a:p>
            <a:p>
              <a:pPr algn="ctr"/>
              <a:r>
                <a:rPr lang="en-SG" sz="1400" dirty="0" smtClean="0"/>
                <a:t>Human Anatomy &amp; Physiology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700556" y="4365104"/>
              <a:ext cx="1800200" cy="113326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1400" dirty="0" smtClean="0"/>
                <a:t>9.</a:t>
              </a:r>
            </a:p>
            <a:p>
              <a:pPr algn="ctr"/>
              <a:r>
                <a:rPr lang="en-SG" sz="1400" dirty="0" smtClean="0"/>
                <a:t>Sports Performance Enhancement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7396" y="2382181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Core</a:t>
            </a:r>
            <a:endParaRPr lang="en-SG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2224" y="4454103"/>
            <a:ext cx="167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800" b="1" dirty="0" smtClean="0"/>
              <a:t>Electives</a:t>
            </a:r>
            <a:endParaRPr lang="en-SG" sz="28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2454851" y="5517232"/>
            <a:ext cx="6034497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dirty="0" smtClean="0"/>
              <a:t>Mentorship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69464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Module length is 4 weeks with minimum of 40 instructional hours per module</a:t>
            </a:r>
          </a:p>
          <a:p>
            <a:r>
              <a:rPr lang="en-SG" dirty="0" smtClean="0"/>
              <a:t>Classes are weekdays (Monday – Friday)</a:t>
            </a:r>
          </a:p>
          <a:p>
            <a:pPr lvl="1"/>
            <a:r>
              <a:rPr lang="en-SG" dirty="0" smtClean="0"/>
              <a:t>3 ½ hours of classes per day</a:t>
            </a:r>
          </a:p>
          <a:p>
            <a:r>
              <a:rPr lang="en-SG" dirty="0" smtClean="0"/>
              <a:t>Examination-based qualification</a:t>
            </a:r>
          </a:p>
          <a:p>
            <a:pPr lvl="1"/>
            <a:r>
              <a:rPr lang="en-SG" dirty="0" smtClean="0"/>
              <a:t>50 MCQ, Open book</a:t>
            </a:r>
          </a:p>
          <a:p>
            <a:r>
              <a:rPr lang="en-SG" dirty="0" smtClean="0"/>
              <a:t>Mentorship after successful completion of core and elective modules</a:t>
            </a:r>
          </a:p>
          <a:p>
            <a:r>
              <a:rPr lang="en-SG" dirty="0" smtClean="0"/>
              <a:t>Attainment of Diploma after successful completion of modules and mentorship</a:t>
            </a:r>
          </a:p>
          <a:p>
            <a:endParaRPr lang="en-S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Structure:  Full-Time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17570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161</TotalTime>
  <Words>633</Words>
  <Application>Microsoft Office PowerPoint</Application>
  <PresentationFormat>On-screen Show (4:3)</PresentationFormat>
  <Paragraphs>162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United States Sports Academy International Sports Diploma</vt:lpstr>
      <vt:lpstr>Introduction to USSA</vt:lpstr>
      <vt:lpstr>USSA in Singapore</vt:lpstr>
      <vt:lpstr>Distinguished Alumni </vt:lpstr>
      <vt:lpstr>USSA Programmes</vt:lpstr>
      <vt:lpstr>ISD Sports Management</vt:lpstr>
      <vt:lpstr>ISD Sports Coaching</vt:lpstr>
      <vt:lpstr>ISD Sports and Exercise Science (Sports Fitness)</vt:lpstr>
      <vt:lpstr>Structure:  Full-Time</vt:lpstr>
      <vt:lpstr>Structure:  Part-Time</vt:lpstr>
      <vt:lpstr>Articulation</vt:lpstr>
      <vt:lpstr>ISA (USSA) – APSSB Partnership</vt:lpstr>
      <vt:lpstr>Non-Refundable Fees</vt:lpstr>
      <vt:lpstr>Our Commitment</vt:lpstr>
      <vt:lpstr>Contact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Chay</dc:creator>
  <cp:lastModifiedBy>Mark Chay</cp:lastModifiedBy>
  <cp:revision>20</cp:revision>
  <dcterms:created xsi:type="dcterms:W3CDTF">2015-01-16T13:01:07Z</dcterms:created>
  <dcterms:modified xsi:type="dcterms:W3CDTF">2015-01-22T11:27:23Z</dcterms:modified>
</cp:coreProperties>
</file>